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52" r:id="rId1"/>
  </p:sldMasterIdLst>
  <p:notesMasterIdLst>
    <p:notesMasterId r:id="rId44"/>
  </p:notesMasterIdLst>
  <p:sldIdLst>
    <p:sldId id="256" r:id="rId2"/>
    <p:sldId id="445" r:id="rId3"/>
    <p:sldId id="257" r:id="rId4"/>
    <p:sldId id="446" r:id="rId5"/>
    <p:sldId id="447" r:id="rId6"/>
    <p:sldId id="260" r:id="rId7"/>
    <p:sldId id="261" r:id="rId8"/>
    <p:sldId id="276" r:id="rId9"/>
    <p:sldId id="448" r:id="rId10"/>
    <p:sldId id="449" r:id="rId11"/>
    <p:sldId id="450" r:id="rId12"/>
    <p:sldId id="451" r:id="rId13"/>
    <p:sldId id="452" r:id="rId14"/>
    <p:sldId id="453" r:id="rId15"/>
    <p:sldId id="454" r:id="rId16"/>
    <p:sldId id="275" r:id="rId17"/>
    <p:sldId id="262" r:id="rId18"/>
    <p:sldId id="263" r:id="rId19"/>
    <p:sldId id="278" r:id="rId20"/>
    <p:sldId id="277" r:id="rId21"/>
    <p:sldId id="279" r:id="rId22"/>
    <p:sldId id="280" r:id="rId23"/>
    <p:sldId id="264" r:id="rId24"/>
    <p:sldId id="282" r:id="rId25"/>
    <p:sldId id="283" r:id="rId26"/>
    <p:sldId id="328" r:id="rId27"/>
    <p:sldId id="284" r:id="rId28"/>
    <p:sldId id="285" r:id="rId29"/>
    <p:sldId id="286" r:id="rId30"/>
    <p:sldId id="265" r:id="rId31"/>
    <p:sldId id="287" r:id="rId32"/>
    <p:sldId id="288" r:id="rId33"/>
    <p:sldId id="266" r:id="rId34"/>
    <p:sldId id="289" r:id="rId35"/>
    <p:sldId id="290" r:id="rId36"/>
    <p:sldId id="291" r:id="rId37"/>
    <p:sldId id="292" r:id="rId38"/>
    <p:sldId id="268" r:id="rId39"/>
    <p:sldId id="293" r:id="rId40"/>
    <p:sldId id="294" r:id="rId41"/>
    <p:sldId id="295" r:id="rId42"/>
    <p:sldId id="296" r:id="rId4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310"/>
    <p:restoredTop sz="76471"/>
  </p:normalViewPr>
  <p:slideViewPr>
    <p:cSldViewPr snapToGrid="0">
      <p:cViewPr varScale="1">
        <p:scale>
          <a:sx n="81" d="100"/>
          <a:sy n="81" d="100"/>
        </p:scale>
        <p:origin x="141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BB8A52-8AC5-C74C-97FB-632C448F3674}" type="datetimeFigureOut">
              <a:rPr lang="en-US" smtClean="0"/>
              <a:t>1/25/24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66506D-5C9B-294C-B2AE-15ACE8B5B9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1614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1895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3D726F-AA01-4A9D-81D1-A09838CFA853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301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3D726F-AA01-4A9D-81D1-A09838CFA853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4217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3D726F-AA01-4A9D-81D1-A09838CFA853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734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Standard error can be used to compute </a:t>
            </a:r>
            <a:r>
              <a:rPr lang="en-US" i="1" dirty="0"/>
              <a:t>confidence intervals</a:t>
            </a:r>
            <a:r>
              <a:rPr lang="en-US" dirty="0"/>
              <a:t>, a range of values that we believe with some level of confidence contain the true value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3D726F-AA01-4A9D-81D1-A09838CFA853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2384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3D726F-AA01-4A9D-81D1-A09838CFA853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5796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3D726F-AA01-4A9D-81D1-A09838CFA853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981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that we know there </a:t>
            </a:r>
            <a:r>
              <a:rPr lang="en-US" i="1" dirty="0"/>
              <a:t>is a relationship</a:t>
            </a:r>
            <a:r>
              <a:rPr lang="en-US" dirty="0"/>
              <a:t>, we probably want to know how well the model captures it</a:t>
            </a:r>
          </a:p>
          <a:p>
            <a:r>
              <a:rPr lang="en-US" dirty="0"/>
              <a:t>We’ve seen one measure: RSE is (roughly) the amount the response will deviate from the </a:t>
            </a:r>
            <a:r>
              <a:rPr lang="en-US" i="1" dirty="0"/>
              <a:t>true</a:t>
            </a:r>
            <a:r>
              <a:rPr lang="en-US" dirty="0"/>
              <a:t> regression line</a:t>
            </a:r>
          </a:p>
          <a:p>
            <a:r>
              <a:rPr lang="en-US" dirty="0"/>
              <a:t>RSE is an </a:t>
            </a:r>
            <a:r>
              <a:rPr lang="en-US" b="1" dirty="0"/>
              <a:t>absolute</a:t>
            </a:r>
            <a:r>
              <a:rPr lang="en-US" dirty="0"/>
              <a:t> measure, given in the same units as the response variable</a:t>
            </a:r>
          </a:p>
          <a:p>
            <a:r>
              <a:rPr lang="en-US" dirty="0"/>
              <a:t>Question: how do you know what a “good” RSE is?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3D726F-AA01-4A9D-81D1-A09838CFA853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556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far, we’ve only talked about the effect of one variable</a:t>
            </a:r>
          </a:p>
          <a:p>
            <a:r>
              <a:rPr lang="en-US" b="1" dirty="0"/>
              <a:t>Question</a:t>
            </a:r>
            <a:r>
              <a:rPr lang="en-US" dirty="0"/>
              <a:t>: how do we handle multiple predictors?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3D726F-AA01-4A9D-81D1-A09838CFA853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6090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3D726F-AA01-4A9D-81D1-A09838CFA853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480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3D726F-AA01-4A9D-81D1-A09838CFA853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839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26001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When we fit a MLR model to the advertising data, we get the following least-squares coefficients</a:t>
            </a:r>
          </a:p>
          <a:p>
            <a:r>
              <a:rPr lang="en-US" dirty="0"/>
              <a:t>What does this tell us?</a:t>
            </a:r>
            <a:r>
              <a:rPr lang="en-US" baseline="0" dirty="0"/>
              <a:t> </a:t>
            </a:r>
            <a:r>
              <a:rPr lang="en-US" dirty="0"/>
              <a:t>Anything unexpected?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Does it make sense for the MLR to indicate no effect of newspaper advertising on sales?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Does this match what we saw when we looked at radio alone?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3D726F-AA01-4A9D-81D1-A09838CFA853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19142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look at the correlation between all the dimensions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3D726F-AA01-4A9D-81D1-A09838CFA853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53031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we know that at least one predictor has an effect: which one(s) is it?</a:t>
            </a:r>
          </a:p>
          <a:p>
            <a:r>
              <a:rPr lang="en-US" dirty="0"/>
              <a:t>Determining which predictors are associated with the response is referred to as </a:t>
            </a:r>
            <a:r>
              <a:rPr lang="en-US" i="1" dirty="0"/>
              <a:t>variable selection</a:t>
            </a:r>
            <a:endParaRPr lang="en-US" dirty="0"/>
          </a:p>
          <a:p>
            <a:r>
              <a:rPr lang="en-US" dirty="0"/>
              <a:t>I’ll hint at some classic approaches today, and go into more detail when we get to Ch. 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3D726F-AA01-4A9D-81D1-A09838CFA853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8323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3D726F-AA01-4A9D-81D1-A09838CFA853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0490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3D726F-AA01-4A9D-81D1-A09838CFA853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3112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practice: coefficients are unknown</a:t>
            </a:r>
          </a:p>
          <a:p>
            <a:r>
              <a:rPr lang="en-US" dirty="0"/>
              <a:t>Before we can use the linear model to </a:t>
            </a:r>
            <a:r>
              <a:rPr lang="en-US" i="1" dirty="0"/>
              <a:t>predict</a:t>
            </a:r>
            <a:r>
              <a:rPr lang="en-US" dirty="0"/>
              <a:t> future response values, we need to estimate them from the data:</a:t>
            </a:r>
            <a:endParaRPr lang="en-US" i="1" dirty="0"/>
          </a:p>
          <a:p>
            <a:r>
              <a:rPr lang="en-US" dirty="0"/>
              <a:t>Our goal: find </a:t>
            </a:r>
            <a:r>
              <a:rPr lang="en-US" i="1" dirty="0"/>
              <a:t>estimated</a:t>
            </a:r>
            <a:r>
              <a:rPr lang="en-US" dirty="0"/>
              <a:t> coefficients        and        so that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3D726F-AA01-4A9D-81D1-A09838CFA853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7810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residual sum of squares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0693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3D726F-AA01-4A9D-81D1-A09838CFA853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1639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3D726F-AA01-4A9D-81D1-A09838CFA853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1954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Different sets of observations will produce different estimated coefficients</a:t>
            </a:r>
          </a:p>
          <a:p>
            <a:pPr lvl="1"/>
            <a:r>
              <a:rPr lang="en-US" dirty="0" err="1"/>
              <a:t>Avg</a:t>
            </a:r>
            <a:r>
              <a:rPr lang="en-US" dirty="0"/>
              <a:t>(</a:t>
            </a:r>
            <a:r>
              <a:rPr lang="en-US" i="1" dirty="0"/>
              <a:t>huge number of samples</a:t>
            </a:r>
            <a:r>
              <a:rPr lang="en-US" dirty="0"/>
              <a:t>) </a:t>
            </a:r>
            <a:r>
              <a:rPr lang="en-US" dirty="0">
                <a:sym typeface="Wingdings"/>
              </a:rPr>
              <a:t> perfect!</a:t>
            </a:r>
            <a:endParaRPr lang="en-US" dirty="0"/>
          </a:p>
          <a:p>
            <a:pPr lvl="1"/>
            <a:r>
              <a:rPr lang="en-US" dirty="0"/>
              <a:t>Least-squares is an </a:t>
            </a:r>
            <a:r>
              <a:rPr lang="en-US" i="1" dirty="0"/>
              <a:t>unbiased estimator</a:t>
            </a:r>
            <a:r>
              <a:rPr lang="en-US" dirty="0"/>
              <a:t>: i.e. doesn’t systematically over- or under-estimate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In reality, we usually don’t have a huge number of sample to average over</a:t>
            </a:r>
            <a:r>
              <a:rPr lang="is-IS" dirty="0"/>
              <a:t>… but</a:t>
            </a:r>
            <a:r>
              <a:rPr lang="en-US" dirty="0"/>
              <a:t> we still want to be able to predict</a:t>
            </a:r>
          </a:p>
          <a:p>
            <a:endParaRPr lang="en-US" dirty="0"/>
          </a:p>
          <a:p>
            <a:r>
              <a:rPr lang="en-US" dirty="0"/>
              <a:t>So how close are our estimated parameters?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3D726F-AA01-4A9D-81D1-A09838CFA853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5280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1/25/24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0781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1/25/24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8504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1/25/24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2240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1/25/24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68620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1/25/24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91480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1/25/24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8350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1/25/24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91167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1/25/24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68283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1/25/24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60685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1/25/24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46449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1/25/24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76790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smtClean="0"/>
              <a:pPr/>
              <a:t>1/25/24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20714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jcrouser.github.io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14.png"/><Relationship Id="rId10" Type="http://schemas.openxmlformats.org/officeDocument/2006/relationships/image" Target="NUL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8.tif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NUL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22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emf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e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66711-FD41-BF2C-3200-E86657F1099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Introduction to Machine Learning – Linear Regression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BE8CA1-49DD-7D0B-3796-B4A0CE9405C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Dr. Ab Mosca (they/them)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C47612-0F01-5A1D-003F-59C048DD3D08}"/>
              </a:ext>
            </a:extLst>
          </p:cNvPr>
          <p:cNvSpPr txBox="1"/>
          <p:nvPr/>
        </p:nvSpPr>
        <p:spPr>
          <a:xfrm>
            <a:off x="2286000" y="6342185"/>
            <a:ext cx="7444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Slides based off slides courtesy of Jordan Crouser (</a:t>
            </a:r>
            <a:r>
              <a:rPr lang="en-US" dirty="0">
                <a:hlinkClick r:id="rId2"/>
              </a:rPr>
              <a:t>https://jcrouser.github.io/</a:t>
            </a:r>
            <a:r>
              <a:rPr lang="en-US" dirty="0"/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2905323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 you might ask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Is there a </a:t>
            </a:r>
            <a:r>
              <a:rPr lang="en-US" b="1" dirty="0"/>
              <a:t>relationship</a:t>
            </a:r>
            <a:r>
              <a:rPr lang="en-US" dirty="0"/>
              <a:t> between budget and sales?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How </a:t>
            </a:r>
            <a:r>
              <a:rPr lang="en-US" b="1" dirty="0"/>
              <a:t>strong</a:t>
            </a:r>
            <a:r>
              <a:rPr lang="en-US" dirty="0"/>
              <a:t> is the relationship?</a:t>
            </a:r>
          </a:p>
        </p:txBody>
      </p:sp>
    </p:spTree>
    <p:extLst>
      <p:ext uri="{BB962C8B-B14F-4D97-AF65-F5344CB8AC3E}">
        <p14:creationId xmlns:p14="http://schemas.microsoft.com/office/powerpoint/2010/main" val="28499751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 you might ask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Is there a </a:t>
            </a:r>
            <a:r>
              <a:rPr lang="en-US" b="1" dirty="0"/>
              <a:t>relationship</a:t>
            </a:r>
            <a:r>
              <a:rPr lang="en-US" dirty="0"/>
              <a:t> between budget and sales?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How </a:t>
            </a:r>
            <a:r>
              <a:rPr lang="en-US" b="1" dirty="0"/>
              <a:t>strong</a:t>
            </a:r>
            <a:r>
              <a:rPr lang="en-US" dirty="0"/>
              <a:t> is the relationship?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Which </a:t>
            </a:r>
            <a:r>
              <a:rPr lang="en-US" b="1" dirty="0"/>
              <a:t>media</a:t>
            </a:r>
            <a:r>
              <a:rPr lang="en-US" dirty="0"/>
              <a:t> contribute to sales?</a:t>
            </a:r>
          </a:p>
        </p:txBody>
      </p:sp>
    </p:spTree>
    <p:extLst>
      <p:ext uri="{BB962C8B-B14F-4D97-AF65-F5344CB8AC3E}">
        <p14:creationId xmlns:p14="http://schemas.microsoft.com/office/powerpoint/2010/main" val="26554424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 you might ask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Is there a </a:t>
            </a:r>
            <a:r>
              <a:rPr lang="en-US" b="1" dirty="0"/>
              <a:t>relationship</a:t>
            </a:r>
            <a:r>
              <a:rPr lang="en-US" dirty="0"/>
              <a:t> between budget and sales?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How </a:t>
            </a:r>
            <a:r>
              <a:rPr lang="en-US" b="1" dirty="0"/>
              <a:t>strong</a:t>
            </a:r>
            <a:r>
              <a:rPr lang="en-US" dirty="0"/>
              <a:t> is the relationship?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Which </a:t>
            </a:r>
            <a:r>
              <a:rPr lang="en-US" b="1" dirty="0"/>
              <a:t>media</a:t>
            </a:r>
            <a:r>
              <a:rPr lang="en-US" dirty="0"/>
              <a:t> contribute to sales?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How accurately can we </a:t>
            </a:r>
            <a:r>
              <a:rPr lang="en-US" b="1" dirty="0"/>
              <a:t>estimate the effect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6778981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 you might ask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Is there a </a:t>
            </a:r>
            <a:r>
              <a:rPr lang="en-US" b="1" dirty="0"/>
              <a:t>relationship</a:t>
            </a:r>
            <a:r>
              <a:rPr lang="en-US" dirty="0"/>
              <a:t> between budget and sales?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How </a:t>
            </a:r>
            <a:r>
              <a:rPr lang="en-US" b="1" dirty="0"/>
              <a:t>strong</a:t>
            </a:r>
            <a:r>
              <a:rPr lang="en-US" dirty="0"/>
              <a:t> is the relationship?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Which </a:t>
            </a:r>
            <a:r>
              <a:rPr lang="en-US" b="1" dirty="0"/>
              <a:t>media</a:t>
            </a:r>
            <a:r>
              <a:rPr lang="en-US" dirty="0"/>
              <a:t> contribute to sales?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How accurately can we </a:t>
            </a:r>
            <a:r>
              <a:rPr lang="en-US" b="1" dirty="0"/>
              <a:t>estimate the effect</a:t>
            </a:r>
            <a:r>
              <a:rPr lang="en-US" dirty="0"/>
              <a:t>?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How accurately can we </a:t>
            </a:r>
            <a:r>
              <a:rPr lang="en-US" b="1" dirty="0"/>
              <a:t>predict future sales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6575452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 you might ask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Is there a </a:t>
            </a:r>
            <a:r>
              <a:rPr lang="en-US" b="1" dirty="0"/>
              <a:t>relationship</a:t>
            </a:r>
            <a:r>
              <a:rPr lang="en-US" dirty="0"/>
              <a:t> between budget and sales?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How </a:t>
            </a:r>
            <a:r>
              <a:rPr lang="en-US" b="1" dirty="0"/>
              <a:t>strong</a:t>
            </a:r>
            <a:r>
              <a:rPr lang="en-US" dirty="0"/>
              <a:t> is the relationship?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Which </a:t>
            </a:r>
            <a:r>
              <a:rPr lang="en-US" b="1" dirty="0"/>
              <a:t>media</a:t>
            </a:r>
            <a:r>
              <a:rPr lang="en-US" dirty="0"/>
              <a:t> contribute to sales?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How accurately can we </a:t>
            </a:r>
            <a:r>
              <a:rPr lang="en-US" b="1" dirty="0"/>
              <a:t>estimate the effect</a:t>
            </a:r>
            <a:r>
              <a:rPr lang="en-US" dirty="0"/>
              <a:t>?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How accurately can we </a:t>
            </a:r>
            <a:r>
              <a:rPr lang="en-US" b="1" dirty="0"/>
              <a:t>predict future sales</a:t>
            </a:r>
            <a:r>
              <a:rPr lang="en-US" dirty="0"/>
              <a:t>?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Is the relationship </a:t>
            </a:r>
            <a:r>
              <a:rPr lang="en-US" b="1" dirty="0"/>
              <a:t>linear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3244342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 you might ask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Is there a </a:t>
            </a:r>
            <a:r>
              <a:rPr lang="en-US" b="1" dirty="0"/>
              <a:t>relationship</a:t>
            </a:r>
            <a:r>
              <a:rPr lang="en-US" dirty="0"/>
              <a:t> between budget and sales?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How </a:t>
            </a:r>
            <a:r>
              <a:rPr lang="en-US" b="1" dirty="0"/>
              <a:t>strong</a:t>
            </a:r>
            <a:r>
              <a:rPr lang="en-US" dirty="0"/>
              <a:t> is the relationship?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Which </a:t>
            </a:r>
            <a:r>
              <a:rPr lang="en-US" b="1" dirty="0"/>
              <a:t>media</a:t>
            </a:r>
            <a:r>
              <a:rPr lang="en-US" dirty="0"/>
              <a:t> contribute to sales?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How accurately can we </a:t>
            </a:r>
            <a:r>
              <a:rPr lang="en-US" b="1" dirty="0"/>
              <a:t>estimate the effect</a:t>
            </a:r>
            <a:r>
              <a:rPr lang="en-US" dirty="0"/>
              <a:t>?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How accurately can we </a:t>
            </a:r>
            <a:r>
              <a:rPr lang="en-US" b="1" dirty="0"/>
              <a:t>predict future sales</a:t>
            </a:r>
            <a:r>
              <a:rPr lang="en-US" dirty="0"/>
              <a:t>?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Is the relationship </a:t>
            </a:r>
            <a:r>
              <a:rPr lang="en-US" b="1" dirty="0"/>
              <a:t>linear</a:t>
            </a:r>
            <a:r>
              <a:rPr lang="en-US" dirty="0"/>
              <a:t>?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Is there </a:t>
            </a:r>
            <a:r>
              <a:rPr lang="en-US" b="1" dirty="0"/>
              <a:t>synergy</a:t>
            </a:r>
            <a:r>
              <a:rPr lang="en-US" dirty="0"/>
              <a:t> among the advertising media?</a:t>
            </a:r>
          </a:p>
        </p:txBody>
      </p:sp>
    </p:spTree>
    <p:extLst>
      <p:ext uri="{BB962C8B-B14F-4D97-AF65-F5344CB8AC3E}">
        <p14:creationId xmlns:p14="http://schemas.microsoft.com/office/powerpoint/2010/main" val="34454252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 you might ask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Is there a </a:t>
            </a:r>
            <a:r>
              <a:rPr lang="en-US" b="1" dirty="0"/>
              <a:t>relationship</a:t>
            </a:r>
            <a:r>
              <a:rPr lang="en-US" dirty="0"/>
              <a:t> between budget and sales?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How </a:t>
            </a:r>
            <a:r>
              <a:rPr lang="en-US" b="1" dirty="0"/>
              <a:t>strong</a:t>
            </a:r>
            <a:r>
              <a:rPr lang="en-US" dirty="0"/>
              <a:t> is the relationship?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Which </a:t>
            </a:r>
            <a:r>
              <a:rPr lang="en-US" b="1" dirty="0"/>
              <a:t>media</a:t>
            </a:r>
            <a:r>
              <a:rPr lang="en-US" dirty="0"/>
              <a:t> contribute to sales?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How accurately can we </a:t>
            </a:r>
            <a:r>
              <a:rPr lang="en-US" b="1" dirty="0"/>
              <a:t>estimate the effect</a:t>
            </a:r>
            <a:r>
              <a:rPr lang="en-US" dirty="0"/>
              <a:t>?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How accurately can we </a:t>
            </a:r>
            <a:r>
              <a:rPr lang="en-US" b="1" dirty="0"/>
              <a:t>predict future sales</a:t>
            </a:r>
            <a:r>
              <a:rPr lang="en-US" dirty="0"/>
              <a:t>?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Is the relationship </a:t>
            </a:r>
            <a:r>
              <a:rPr lang="en-US" b="1" dirty="0"/>
              <a:t>linear</a:t>
            </a:r>
            <a:r>
              <a:rPr lang="en-US" dirty="0"/>
              <a:t>?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Is there </a:t>
            </a:r>
            <a:r>
              <a:rPr lang="en-US" b="1" dirty="0"/>
              <a:t>synergy</a:t>
            </a:r>
            <a:r>
              <a:rPr lang="en-US" dirty="0"/>
              <a:t> among the advertising media?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3869268" y="5248770"/>
            <a:ext cx="5693298" cy="952500"/>
            <a:chOff x="1372876" y="5410200"/>
            <a:chExt cx="5693298" cy="952500"/>
          </a:xfrm>
        </p:grpSpPr>
        <p:sp>
          <p:nvSpPr>
            <p:cNvPr id="11" name="TextBox 10"/>
            <p:cNvSpPr txBox="1"/>
            <p:nvPr/>
          </p:nvSpPr>
          <p:spPr>
            <a:xfrm>
              <a:off x="2363476" y="5470952"/>
              <a:ext cx="470269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/>
                <a:t>Linear Regression</a:t>
              </a:r>
            </a:p>
          </p:txBody>
        </p: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72876" y="5410200"/>
              <a:ext cx="952500" cy="9525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619732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linear regression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US" dirty="0"/>
              <a:t>Straightforward approach for predicting a </a:t>
            </a:r>
            <a:r>
              <a:rPr lang="en-US" b="1" dirty="0"/>
              <a:t>quantitative response </a:t>
            </a:r>
            <a:r>
              <a:rPr lang="en-US" dirty="0"/>
              <a:t>on the basis of a </a:t>
            </a:r>
            <a:r>
              <a:rPr lang="en-US" b="1" dirty="0"/>
              <a:t>single predictor</a:t>
            </a:r>
          </a:p>
          <a:p>
            <a:endParaRPr lang="en-US" dirty="0"/>
          </a:p>
          <a:p>
            <a:r>
              <a:rPr lang="en-US" b="1" dirty="0"/>
              <a:t>Assumption</a:t>
            </a:r>
            <a:r>
              <a:rPr lang="en-US" dirty="0"/>
              <a:t>: there is a (roughly) linear relationship between X (the predictor) and Y (the response)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4891512" y="3633866"/>
            <a:ext cx="1513354" cy="584775"/>
            <a:chOff x="-1368091" y="4024621"/>
            <a:chExt cx="1513354" cy="584775"/>
          </a:xfrm>
        </p:grpSpPr>
        <p:sp>
          <p:nvSpPr>
            <p:cNvPr id="10" name="TextBox 9"/>
            <p:cNvSpPr txBox="1"/>
            <p:nvPr/>
          </p:nvSpPr>
          <p:spPr>
            <a:xfrm>
              <a:off x="-1368091" y="4024621"/>
              <a:ext cx="95250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003470"/>
                  </a:solidFill>
                </a:rPr>
                <a:t>the </a:t>
              </a:r>
            </a:p>
            <a:p>
              <a:pPr algn="ctr"/>
              <a:r>
                <a:rPr lang="en-US" sz="1600" dirty="0">
                  <a:solidFill>
                    <a:srgbClr val="003470"/>
                  </a:solidFill>
                </a:rPr>
                <a:t>response</a:t>
              </a: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>
              <a:off x="-397221" y="4440030"/>
              <a:ext cx="542484" cy="0"/>
            </a:xfrm>
            <a:prstGeom prst="straightConnector1">
              <a:avLst/>
            </a:prstGeom>
            <a:ln w="57150" cmpd="sng">
              <a:solidFill>
                <a:srgbClr val="003470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4627116" y="4260369"/>
            <a:ext cx="2465784" cy="691638"/>
            <a:chOff x="-3203703" y="3266091"/>
            <a:chExt cx="2465784" cy="691638"/>
          </a:xfrm>
        </p:grpSpPr>
        <p:sp>
          <p:nvSpPr>
            <p:cNvPr id="14" name="TextBox 13"/>
            <p:cNvSpPr txBox="1"/>
            <p:nvPr/>
          </p:nvSpPr>
          <p:spPr>
            <a:xfrm>
              <a:off x="-3203703" y="3372954"/>
              <a:ext cx="158569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003470"/>
                  </a:solidFill>
                </a:rPr>
                <a:t>is approximately</a:t>
              </a:r>
            </a:p>
            <a:p>
              <a:pPr algn="ctr"/>
              <a:r>
                <a:rPr lang="en-US" sz="1600" dirty="0">
                  <a:solidFill>
                    <a:srgbClr val="003470"/>
                  </a:solidFill>
                </a:rPr>
                <a:t>modeled as</a:t>
              </a: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 flipV="1">
              <a:off x="-1625917" y="3266091"/>
              <a:ext cx="887998" cy="310638"/>
            </a:xfrm>
            <a:prstGeom prst="bentConnector3">
              <a:avLst>
                <a:gd name="adj1" fmla="val 99878"/>
              </a:avLst>
            </a:prstGeom>
            <a:ln w="57150" cmpd="sng">
              <a:solidFill>
                <a:srgbClr val="003470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/>
          <p:cNvGrpSpPr/>
          <p:nvPr/>
        </p:nvGrpSpPr>
        <p:grpSpPr>
          <a:xfrm>
            <a:off x="8320088" y="3024265"/>
            <a:ext cx="814647" cy="762000"/>
            <a:chOff x="-1530861" y="3810000"/>
            <a:chExt cx="814647" cy="762000"/>
          </a:xfrm>
        </p:grpSpPr>
        <p:sp>
          <p:nvSpPr>
            <p:cNvPr id="27" name="TextBox 26"/>
            <p:cNvSpPr txBox="1"/>
            <p:nvPr/>
          </p:nvSpPr>
          <p:spPr>
            <a:xfrm>
              <a:off x="-1530861" y="3810000"/>
              <a:ext cx="81464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003470"/>
                  </a:solidFill>
                </a:rPr>
                <a:t>“slope”</a:t>
              </a:r>
            </a:p>
          </p:txBody>
        </p:sp>
        <p:cxnSp>
          <p:nvCxnSpPr>
            <p:cNvPr id="28" name="Straight Arrow Connector 27"/>
            <p:cNvCxnSpPr>
              <a:stCxn id="27" idx="2"/>
            </p:cNvCxnSpPr>
            <p:nvPr/>
          </p:nvCxnSpPr>
          <p:spPr>
            <a:xfrm>
              <a:off x="-1123537" y="4148554"/>
              <a:ext cx="0" cy="423446"/>
            </a:xfrm>
            <a:prstGeom prst="straightConnector1">
              <a:avLst/>
            </a:prstGeom>
            <a:ln w="57150" cmpd="sng">
              <a:solidFill>
                <a:srgbClr val="003470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/>
          <p:cNvGrpSpPr/>
          <p:nvPr/>
        </p:nvGrpSpPr>
        <p:grpSpPr>
          <a:xfrm>
            <a:off x="7092901" y="3024265"/>
            <a:ext cx="1112805" cy="762000"/>
            <a:chOff x="-1679939" y="3653254"/>
            <a:chExt cx="1112805" cy="762000"/>
          </a:xfrm>
        </p:grpSpPr>
        <p:sp>
          <p:nvSpPr>
            <p:cNvPr id="33" name="TextBox 32"/>
            <p:cNvSpPr txBox="1"/>
            <p:nvPr/>
          </p:nvSpPr>
          <p:spPr>
            <a:xfrm>
              <a:off x="-1679939" y="3653254"/>
              <a:ext cx="111280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003470"/>
                  </a:solidFill>
                </a:rPr>
                <a:t>“intercept”</a:t>
              </a:r>
            </a:p>
          </p:txBody>
        </p:sp>
        <p:cxnSp>
          <p:nvCxnSpPr>
            <p:cNvPr id="34" name="Straight Arrow Connector 33"/>
            <p:cNvCxnSpPr>
              <a:stCxn id="33" idx="2"/>
            </p:cNvCxnSpPr>
            <p:nvPr/>
          </p:nvCxnSpPr>
          <p:spPr>
            <a:xfrm flipH="1">
              <a:off x="-1123537" y="3991808"/>
              <a:ext cx="1" cy="423446"/>
            </a:xfrm>
            <a:prstGeom prst="straightConnector1">
              <a:avLst/>
            </a:prstGeom>
            <a:ln w="57150" cmpd="sng">
              <a:solidFill>
                <a:srgbClr val="003470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/>
          <p:cNvGrpSpPr/>
          <p:nvPr/>
        </p:nvGrpSpPr>
        <p:grpSpPr>
          <a:xfrm>
            <a:off x="7507693" y="4383535"/>
            <a:ext cx="1676400" cy="774330"/>
            <a:chOff x="4495800" y="4724400"/>
            <a:chExt cx="1676400" cy="774330"/>
          </a:xfrm>
        </p:grpSpPr>
        <p:sp>
          <p:nvSpPr>
            <p:cNvPr id="20" name="TextBox 19"/>
            <p:cNvSpPr txBox="1"/>
            <p:nvPr/>
          </p:nvSpPr>
          <p:spPr>
            <a:xfrm>
              <a:off x="4531756" y="4913955"/>
              <a:ext cx="155363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003470"/>
                  </a:solidFill>
                </a:rPr>
                <a:t>a linear function</a:t>
              </a:r>
            </a:p>
            <a:p>
              <a:pPr algn="ctr"/>
              <a:r>
                <a:rPr lang="en-US" sz="1600" dirty="0">
                  <a:solidFill>
                    <a:srgbClr val="003470"/>
                  </a:solidFill>
                </a:rPr>
                <a:t>of the predictor</a:t>
              </a:r>
            </a:p>
          </p:txBody>
        </p:sp>
        <p:sp>
          <p:nvSpPr>
            <p:cNvPr id="36" name="Left Bracket 35"/>
            <p:cNvSpPr/>
            <p:nvPr/>
          </p:nvSpPr>
          <p:spPr>
            <a:xfrm rot="16200000">
              <a:off x="5240264" y="3979936"/>
              <a:ext cx="187472" cy="1676400"/>
            </a:xfrm>
            <a:prstGeom prst="leftBracket">
              <a:avLst/>
            </a:prstGeom>
            <a:ln w="57150" cmpd="sng">
              <a:solidFill>
                <a:srgbClr val="00347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3470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/>
              <p:cNvSpPr txBox="1"/>
              <p:nvPr/>
            </p:nvSpPr>
            <p:spPr>
              <a:xfrm>
                <a:off x="6338887" y="3704113"/>
                <a:ext cx="3105108" cy="615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>
                          <a:solidFill>
                            <a:srgbClr val="003470"/>
                          </a:solidFill>
                          <a:latin typeface="Cambria Math" charset="0"/>
                        </a:rPr>
                        <m:t>𝑌</m:t>
                      </m:r>
                      <m:r>
                        <a:rPr lang="en-US" sz="4000" i="1">
                          <a:solidFill>
                            <a:srgbClr val="00347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≈</m:t>
                      </m:r>
                      <m:sSub>
                        <m:sSubPr>
                          <m:ctrlPr>
                            <a:rPr lang="en-US" sz="4000" i="1">
                              <a:solidFill>
                                <a:srgbClr val="003470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4000" i="1">
                              <a:solidFill>
                                <a:srgbClr val="00347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𝛽</m:t>
                          </m:r>
                        </m:e>
                        <m:sub>
                          <m:r>
                            <a:rPr lang="en-US" sz="4000" i="1">
                              <a:solidFill>
                                <a:srgbClr val="00347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0</m:t>
                          </m:r>
                        </m:sub>
                      </m:sSub>
                      <m:r>
                        <a:rPr lang="en-US" sz="4000" i="1">
                          <a:solidFill>
                            <a:srgbClr val="00347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sz="4000" i="1">
                              <a:solidFill>
                                <a:srgbClr val="003470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4000" i="1">
                              <a:solidFill>
                                <a:srgbClr val="00347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𝛽</m:t>
                          </m:r>
                        </m:e>
                        <m:sub>
                          <m:r>
                            <a:rPr lang="en-US" sz="4000" i="1">
                              <a:solidFill>
                                <a:srgbClr val="00347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sz="4000" i="1">
                          <a:solidFill>
                            <a:srgbClr val="00347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𝑋</m:t>
                      </m:r>
                    </m:oMath>
                  </m:oMathPara>
                </a14:m>
                <a:endParaRPr lang="en-US" sz="4000" dirty="0">
                  <a:solidFill>
                    <a:srgbClr val="003470"/>
                  </a:solidFill>
                </a:endParaRPr>
              </a:p>
            </p:txBody>
          </p:sp>
        </mc:Choice>
        <mc:Fallback xmlns="">
          <p:sp>
            <p:nvSpPr>
              <p:cNvPr id="55" name="TextBox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8887" y="3704113"/>
                <a:ext cx="3105108" cy="615553"/>
              </a:xfrm>
              <a:prstGeom prst="rect">
                <a:avLst/>
              </a:prstGeom>
              <a:blipFill>
                <a:blip r:embed="rId3"/>
                <a:stretch>
                  <a:fillRect l="-2857" r="-2449" b="-3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/>
              <p:cNvSpPr txBox="1"/>
              <p:nvPr/>
            </p:nvSpPr>
            <p:spPr>
              <a:xfrm>
                <a:off x="5219344" y="5109467"/>
                <a:ext cx="5344194" cy="615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4000" b="1" dirty="0">
                    <a:solidFill>
                      <a:srgbClr val="003470"/>
                    </a:solidFill>
                    <a:latin typeface="Courier New" charset="0"/>
                    <a:ea typeface="Courier New" charset="0"/>
                    <a:cs typeface="Courier New" charset="0"/>
                  </a:rPr>
                  <a:t>sales</a:t>
                </a:r>
                <a:r>
                  <a:rPr lang="en-US" sz="4000" dirty="0">
                    <a:solidFill>
                      <a:srgbClr val="003470"/>
                    </a:solidFill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4000" i="1">
                        <a:solidFill>
                          <a:srgbClr val="00347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≈</m:t>
                    </m:r>
                    <m:sSub>
                      <m:sSubPr>
                        <m:ctrlPr>
                          <a:rPr lang="en-US" sz="4000" i="1">
                            <a:solidFill>
                              <a:srgbClr val="003470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4000" i="1">
                            <a:solidFill>
                              <a:srgbClr val="00347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sz="4000" i="1">
                            <a:solidFill>
                              <a:srgbClr val="00347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sub>
                    </m:sSub>
                    <m:r>
                      <a:rPr lang="en-US" sz="4000" i="1">
                        <a:solidFill>
                          <a:srgbClr val="00347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sSub>
                      <m:sSubPr>
                        <m:ctrlPr>
                          <a:rPr lang="en-US" sz="4000" i="1">
                            <a:solidFill>
                              <a:srgbClr val="003470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4000" i="1">
                            <a:solidFill>
                              <a:srgbClr val="00347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sz="4000" i="1">
                            <a:solidFill>
                              <a:srgbClr val="00347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  <m:r>
                      <a:rPr lang="en-US" sz="4000" i="1">
                        <a:solidFill>
                          <a:srgbClr val="00347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  <m:r>
                      <m:rPr>
                        <m:nor/>
                      </m:rPr>
                      <a:rPr lang="en-US" sz="4000" b="1">
                        <a:solidFill>
                          <a:srgbClr val="00347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m:rPr>
                        <m:nor/>
                      </m:rPr>
                      <a:rPr lang="en-US" sz="4000" b="1" dirty="0">
                        <a:solidFill>
                          <a:srgbClr val="003470"/>
                        </a:solidFill>
                        <a:latin typeface="Courier New" charset="0"/>
                        <a:ea typeface="Courier New" charset="0"/>
                        <a:cs typeface="Courier New" charset="0"/>
                      </a:rPr>
                      <m:t>TV</m:t>
                    </m:r>
                  </m:oMath>
                </a14:m>
                <a:endParaRPr lang="en-US" sz="4000" dirty="0">
                  <a:solidFill>
                    <a:srgbClr val="003470"/>
                  </a:solidFill>
                </a:endParaRPr>
              </a:p>
            </p:txBody>
          </p:sp>
        </mc:Choice>
        <mc:Fallback xmlns="">
          <p:sp>
            <p:nvSpPr>
              <p:cNvPr id="56" name="TextBox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9344" y="5109467"/>
                <a:ext cx="5344194" cy="615553"/>
              </a:xfrm>
              <a:prstGeom prst="rect">
                <a:avLst/>
              </a:prstGeom>
              <a:blipFill>
                <a:blip r:embed="rId4"/>
                <a:stretch>
                  <a:fillRect l="-5687" t="-22449" b="-510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13391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9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0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6" dur="indefinite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7" dur="indefinite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3" dur="indefinite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4" dur="indefinite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6" dur="indefinite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7" dur="indefinite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mph" presetSubtype="0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1" dur="indefinite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2" dur="indefinite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  <p:bldP spid="5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linear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b="1" dirty="0"/>
                  <a:t>Reality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are unknown</a:t>
                </a:r>
              </a:p>
              <a:p>
                <a:endParaRPr lang="en-US" dirty="0"/>
              </a:p>
              <a:p>
                <a:r>
                  <a:rPr lang="en-US" dirty="0"/>
                  <a:t>What we </a:t>
                </a:r>
                <a:r>
                  <a:rPr lang="en-US" b="1" dirty="0"/>
                  <a:t>do</a:t>
                </a:r>
                <a:r>
                  <a:rPr lang="en-US" dirty="0"/>
                  <a:t> know:</a:t>
                </a:r>
              </a:p>
              <a:p>
                <a:endParaRPr lang="en-US" i="1" dirty="0"/>
              </a:p>
              <a:p>
                <a:endParaRPr lang="en-US" i="1" dirty="0"/>
              </a:p>
              <a:p>
                <a:r>
                  <a:rPr lang="en-US" b="1" dirty="0"/>
                  <a:t>Goal</a:t>
                </a:r>
                <a:r>
                  <a:rPr lang="en-US" dirty="0"/>
                  <a:t>: find </a:t>
                </a:r>
                <a:r>
                  <a:rPr lang="en-US" i="1" dirty="0"/>
                  <a:t>estimated</a:t>
                </a:r>
                <a:r>
                  <a:rPr lang="en-US" dirty="0"/>
                  <a:t> coefficients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such that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10"/>
                <a:stretch>
                  <a:fillRect l="-667" t="-8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3548104" y="3529014"/>
                <a:ext cx="6305508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3200" i="1">
                              <a:solidFill>
                                <a:srgbClr val="00347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i="1">
                                  <a:solidFill>
                                    <a:srgbClr val="00347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solidFill>
                                    <a:srgbClr val="003470"/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200" i="1">
                                  <a:solidFill>
                                    <a:srgbClr val="003470"/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3200" i="1">
                              <a:solidFill>
                                <a:srgbClr val="003470"/>
                              </a:solidFill>
                              <a:latin typeface="Cambria Math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3200" i="1">
                                  <a:solidFill>
                                    <a:srgbClr val="00347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solidFill>
                                    <a:srgbClr val="003470"/>
                                  </a:solidFill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3200" i="1">
                                  <a:solidFill>
                                    <a:srgbClr val="003470"/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3200" i="1">
                          <a:solidFill>
                            <a:srgbClr val="003470"/>
                          </a:solidFill>
                          <a:latin typeface="Cambria Math" charset="0"/>
                        </a:rPr>
                        <m:t>, </m:t>
                      </m:r>
                      <m:d>
                        <m:dPr>
                          <m:ctrlPr>
                            <a:rPr lang="en-US" sz="3200" i="1">
                              <a:solidFill>
                                <a:srgbClr val="00347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i="1">
                                  <a:solidFill>
                                    <a:srgbClr val="00347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solidFill>
                                    <a:srgbClr val="003470"/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200" i="1">
                                  <a:solidFill>
                                    <a:srgbClr val="003470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3200" i="1">
                              <a:solidFill>
                                <a:srgbClr val="003470"/>
                              </a:solidFill>
                              <a:latin typeface="Cambria Math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3200" i="1">
                                  <a:solidFill>
                                    <a:srgbClr val="00347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solidFill>
                                    <a:srgbClr val="003470"/>
                                  </a:solidFill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3200" i="1">
                                  <a:solidFill>
                                    <a:srgbClr val="003470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3200" i="1">
                          <a:solidFill>
                            <a:srgbClr val="003470"/>
                          </a:solidFill>
                          <a:latin typeface="Cambria Math" charset="0"/>
                        </a:rPr>
                        <m:t>, …, </m:t>
                      </m:r>
                      <m:d>
                        <m:dPr>
                          <m:ctrlPr>
                            <a:rPr lang="en-US" sz="3200" i="1">
                              <a:solidFill>
                                <a:srgbClr val="00347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i="1">
                                  <a:solidFill>
                                    <a:srgbClr val="00347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solidFill>
                                    <a:srgbClr val="003470"/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200" i="1">
                                  <a:solidFill>
                                    <a:srgbClr val="003470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3200" i="1">
                              <a:solidFill>
                                <a:srgbClr val="003470"/>
                              </a:solidFill>
                              <a:latin typeface="Cambria Math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3200" i="1">
                                  <a:solidFill>
                                    <a:srgbClr val="00347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solidFill>
                                    <a:srgbClr val="003470"/>
                                  </a:solidFill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3200" i="1">
                                  <a:solidFill>
                                    <a:srgbClr val="003470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3200" dirty="0">
                  <a:solidFill>
                    <a:srgbClr val="003470"/>
                  </a:solidFill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8104" y="3529014"/>
                <a:ext cx="6305508" cy="492443"/>
              </a:xfrm>
              <a:prstGeom prst="rect">
                <a:avLst/>
              </a:prstGeom>
              <a:blipFill>
                <a:blip r:embed="rId11"/>
                <a:stretch>
                  <a:fillRect b="-2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2686093" y="4876801"/>
                <a:ext cx="6305508" cy="51924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>
                              <a:solidFill>
                                <a:srgbClr val="00347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rgbClr val="003470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3200" i="1">
                              <a:solidFill>
                                <a:srgbClr val="003470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sz="3200" i="1">
                          <a:solidFill>
                            <a:srgbClr val="00347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≈</m:t>
                      </m:r>
                      <m:sSub>
                        <m:sSubPr>
                          <m:ctrlPr>
                            <a:rPr lang="en-US" sz="3200" i="1">
                              <a:solidFill>
                                <a:srgbClr val="003470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3200" i="1">
                                  <a:solidFill>
                                    <a:srgbClr val="003470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3200" i="1">
                                  <a:solidFill>
                                    <a:srgbClr val="00347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US" sz="3200" i="1">
                              <a:solidFill>
                                <a:srgbClr val="00347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0</m:t>
                          </m:r>
                        </m:sub>
                      </m:sSub>
                      <m:r>
                        <a:rPr lang="en-US" sz="3200" i="1">
                          <a:solidFill>
                            <a:srgbClr val="00347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sz="3200" i="1">
                              <a:solidFill>
                                <a:srgbClr val="003470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3200" i="1">
                                  <a:solidFill>
                                    <a:srgbClr val="003470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3200" i="1">
                                  <a:solidFill>
                                    <a:srgbClr val="00347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US" sz="3200" i="1">
                              <a:solidFill>
                                <a:srgbClr val="00347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3200" i="1">
                              <a:solidFill>
                                <a:srgbClr val="003470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rgbClr val="00347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i="1">
                              <a:solidFill>
                                <a:srgbClr val="00347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3200" dirty="0">
                  <a:solidFill>
                    <a:srgbClr val="003470"/>
                  </a:solidFill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6093" y="4876801"/>
                <a:ext cx="6305508" cy="519245"/>
              </a:xfrm>
              <a:prstGeom prst="rect">
                <a:avLst/>
              </a:prstGeom>
              <a:blipFill>
                <a:blip r:embed="rId12"/>
                <a:stretch>
                  <a:fillRect t="-24390" b="-317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894212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Content Placeholder 6" descr="2.1b.png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1" t="10356" r="67755" b="8634"/>
          <a:stretch/>
        </p:blipFill>
        <p:spPr>
          <a:xfrm>
            <a:off x="4276344" y="1362456"/>
            <a:ext cx="3646206" cy="5185238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linear regression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7200" y="2895600"/>
            <a:ext cx="1752600" cy="1790574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>
            <a:off x="4990616" y="5039022"/>
            <a:ext cx="2590800" cy="0"/>
          </a:xfrm>
          <a:prstGeom prst="line">
            <a:avLst/>
          </a:prstGeom>
          <a:ln w="38100" cmpd="sng">
            <a:solidFill>
              <a:srgbClr val="00347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Arc 19"/>
          <p:cNvSpPr/>
          <p:nvPr/>
        </p:nvSpPr>
        <p:spPr>
          <a:xfrm rot="682721">
            <a:off x="5134496" y="4497102"/>
            <a:ext cx="762000" cy="762000"/>
          </a:xfrm>
          <a:prstGeom prst="arc">
            <a:avLst/>
          </a:prstGeom>
          <a:ln w="38100" cmpd="sng">
            <a:solidFill>
              <a:srgbClr val="00347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3470"/>
              </a:solidFill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5257801" y="5105400"/>
            <a:ext cx="4296633" cy="1066800"/>
            <a:chOff x="3733800" y="5105400"/>
            <a:chExt cx="4296633" cy="1066800"/>
          </a:xfrm>
        </p:grpSpPr>
        <p:sp>
          <p:nvSpPr>
            <p:cNvPr id="22" name="TextBox 21"/>
            <p:cNvSpPr txBox="1"/>
            <p:nvPr/>
          </p:nvSpPr>
          <p:spPr>
            <a:xfrm>
              <a:off x="3733800" y="5410200"/>
              <a:ext cx="196339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3470"/>
                  </a:solidFill>
                </a:rPr>
                <a:t>“pretty close”</a:t>
              </a:r>
            </a:p>
          </p:txBody>
        </p:sp>
        <p:grpSp>
          <p:nvGrpSpPr>
            <p:cNvPr id="30" name="Group 29"/>
            <p:cNvGrpSpPr/>
            <p:nvPr/>
          </p:nvGrpSpPr>
          <p:grpSpPr>
            <a:xfrm>
              <a:off x="5562600" y="5105400"/>
              <a:ext cx="2467833" cy="830997"/>
              <a:chOff x="5562600" y="5105400"/>
              <a:chExt cx="2467833" cy="830997"/>
            </a:xfrm>
          </p:grpSpPr>
          <p:cxnSp>
            <p:nvCxnSpPr>
              <p:cNvPr id="23" name="Straight Arrow Connector 22"/>
              <p:cNvCxnSpPr/>
              <p:nvPr/>
            </p:nvCxnSpPr>
            <p:spPr>
              <a:xfrm flipH="1">
                <a:off x="5562600" y="5410200"/>
                <a:ext cx="914400" cy="304800"/>
              </a:xfrm>
              <a:prstGeom prst="straightConnector1">
                <a:avLst/>
              </a:prstGeom>
              <a:ln w="57150" cmpd="sng">
                <a:solidFill>
                  <a:srgbClr val="003470"/>
                </a:solidFill>
                <a:headEnd type="non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TextBox 26"/>
              <p:cNvSpPr txBox="1"/>
              <p:nvPr/>
            </p:nvSpPr>
            <p:spPr>
              <a:xfrm>
                <a:off x="6481612" y="5105400"/>
                <a:ext cx="1548821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rgbClr val="003470"/>
                    </a:solidFill>
                  </a:rPr>
                  <a:t>minimizes </a:t>
                </a:r>
              </a:p>
              <a:p>
                <a:pPr algn="ctr"/>
                <a:r>
                  <a:rPr lang="en-US" sz="2400" dirty="0">
                    <a:solidFill>
                      <a:srgbClr val="003470"/>
                    </a:solidFill>
                  </a:rPr>
                  <a:t>RSS</a:t>
                </a:r>
              </a:p>
            </p:txBody>
          </p:sp>
        </p:grpSp>
        <p:sp>
          <p:nvSpPr>
            <p:cNvPr id="31" name="TextBox 30"/>
            <p:cNvSpPr txBox="1"/>
            <p:nvPr/>
          </p:nvSpPr>
          <p:spPr>
            <a:xfrm>
              <a:off x="6324600" y="5864423"/>
              <a:ext cx="168578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003470"/>
                  </a:solidFill>
                </a:rPr>
                <a:t>(other ways in Ch. 6)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3579582" y="4289434"/>
            <a:ext cx="1182434" cy="749588"/>
            <a:chOff x="2055582" y="4289434"/>
            <a:chExt cx="1182434" cy="749588"/>
          </a:xfrm>
        </p:grpSpPr>
        <p:cxnSp>
          <p:nvCxnSpPr>
            <p:cNvPr id="11" name="Straight Arrow Connector 10"/>
            <p:cNvCxnSpPr/>
            <p:nvPr/>
          </p:nvCxnSpPr>
          <p:spPr>
            <a:xfrm>
              <a:off x="2780816" y="4886622"/>
              <a:ext cx="457200" cy="152400"/>
            </a:xfrm>
            <a:prstGeom prst="straightConnector1">
              <a:avLst/>
            </a:prstGeom>
            <a:ln w="57150" cmpd="sng">
              <a:solidFill>
                <a:srgbClr val="003470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Rectangle 4"/>
                <p:cNvSpPr/>
                <p:nvPr/>
              </p:nvSpPr>
              <p:spPr>
                <a:xfrm>
                  <a:off x="2055582" y="4289434"/>
                  <a:ext cx="803360" cy="70788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4000" i="1">
                                <a:solidFill>
                                  <a:srgbClr val="003470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4000" i="1">
                                <a:solidFill>
                                  <a:srgbClr val="00347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4000" i="1">
                                <a:solidFill>
                                  <a:srgbClr val="00347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4000" dirty="0">
                    <a:solidFill>
                      <a:srgbClr val="003470"/>
                    </a:solidFill>
                  </a:endParaRPr>
                </a:p>
              </p:txBody>
            </p:sp>
          </mc:Choice>
          <mc:Fallback xmlns="">
            <p:sp>
              <p:nvSpPr>
                <p:cNvPr id="5" name="Rectangle 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55582" y="4289434"/>
                  <a:ext cx="803360" cy="707886"/>
                </a:xfrm>
                <a:prstGeom prst="rect">
                  <a:avLst/>
                </a:prstGeom>
                <a:blipFill>
                  <a:blip r:embed="rId5"/>
                  <a:stretch>
                    <a:fillRect l="-9231" b="-2105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/>
              <p:cNvSpPr/>
              <p:nvPr/>
            </p:nvSpPr>
            <p:spPr>
              <a:xfrm>
                <a:off x="5835013" y="4346004"/>
                <a:ext cx="791499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>
                              <a:solidFill>
                                <a:srgbClr val="003470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4000" i="1">
                              <a:solidFill>
                                <a:srgbClr val="00347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𝛽</m:t>
                          </m:r>
                        </m:e>
                        <m:sub>
                          <m:r>
                            <a:rPr lang="en-US" sz="4000" i="1">
                              <a:solidFill>
                                <a:srgbClr val="00347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rgbClr val="003470"/>
                  </a:solidFill>
                </a:endParaRPr>
              </a:p>
            </p:txBody>
          </p:sp>
        </mc:Choice>
        <mc:Fallback xmlns=""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5013" y="4346004"/>
                <a:ext cx="791499" cy="707886"/>
              </a:xfrm>
              <a:prstGeom prst="rect">
                <a:avLst/>
              </a:prstGeom>
              <a:blipFill>
                <a:blip r:embed="rId6"/>
                <a:stretch>
                  <a:fillRect l="-11111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Connector 11"/>
          <p:cNvCxnSpPr/>
          <p:nvPr/>
        </p:nvCxnSpPr>
        <p:spPr>
          <a:xfrm flipV="1">
            <a:off x="4790488" y="2667000"/>
            <a:ext cx="2790928" cy="2386890"/>
          </a:xfrm>
          <a:prstGeom prst="line">
            <a:avLst/>
          </a:prstGeom>
          <a:ln w="76200" cap="rnd">
            <a:solidFill>
              <a:srgbClr val="00347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1576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4" dur="indefinit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5" dur="indefinite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8" dur="indefinite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9" dur="indefinite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1" dur="indefinit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2" dur="indefinite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330C2-52A4-1ABA-980B-56FBC97F3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Reminder!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AE50F6-429C-715A-C25C-1C7744AED1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First homework is out today! </a:t>
            </a:r>
          </a:p>
          <a:p>
            <a:r>
              <a:rPr lang="en-US" sz="2400" dirty="0"/>
              <a:t>Homework and quizzes are </a:t>
            </a:r>
            <a:r>
              <a:rPr lang="en-US" sz="2400" i="1" dirty="0"/>
              <a:t>week long </a:t>
            </a:r>
            <a:r>
              <a:rPr lang="en-US" sz="2400" dirty="0"/>
              <a:t>assignments; expect to spend 5-7 hours on then (this is standard for a college class)</a:t>
            </a:r>
          </a:p>
          <a:p>
            <a:endParaRPr lang="en-US" sz="2400" dirty="0"/>
          </a:p>
          <a:p>
            <a:r>
              <a:rPr lang="en-US" sz="2400" dirty="0"/>
              <a:t>Chapter 2.3 in the textbook has refreshers for R and Python </a:t>
            </a:r>
          </a:p>
        </p:txBody>
      </p:sp>
    </p:spTree>
    <p:extLst>
      <p:ext uri="{BB962C8B-B14F-4D97-AF65-F5344CB8AC3E}">
        <p14:creationId xmlns:p14="http://schemas.microsoft.com/office/powerpoint/2010/main" val="4006417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Def. </a:t>
            </a:r>
            <a:r>
              <a:rPr lang="en-US" i="1" dirty="0"/>
              <a:t>residuals</a:t>
            </a:r>
            <a:r>
              <a:rPr lang="en-US" dirty="0"/>
              <a:t> and </a:t>
            </a:r>
            <a:r>
              <a:rPr lang="en-US" i="1" dirty="0"/>
              <a:t>RSS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533775" y="986028"/>
                <a:ext cx="8229600" cy="487680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Back to our hypothetical model: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200" i="1">
                                <a:latin typeface="Cambria Math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sz="3200" i="1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sz="3200" i="1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32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sz="32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3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sub>
                    </m:sSub>
                    <m:r>
                      <a:rPr lang="en-US" sz="3200" i="1"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32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sz="32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3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sz="3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sz="1600" dirty="0"/>
              </a:p>
              <a:p>
                <a:r>
                  <a:rPr lang="en-US" dirty="0"/>
                  <a:t>Def. </a:t>
                </a:r>
                <a:r>
                  <a:rPr lang="en-US" i="1" dirty="0"/>
                  <a:t>residual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𝜖</m:t>
                        </m:r>
                      </m:e>
                      <m:sub>
                        <m:r>
                          <a:rPr lang="en-US" sz="3200" i="1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sz="3200" i="1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3200" i="1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sz="3200" i="1">
                        <a:latin typeface="Cambria Math" charset="0"/>
                      </a:rPr>
                      <m:t>−</m:t>
                    </m:r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200" i="1">
                                <a:latin typeface="Cambria Math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sz="3200" i="1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endParaRPr lang="en-US" sz="1000" dirty="0"/>
              </a:p>
              <a:p>
                <a:pPr marL="169863" indent="0" algn="ctr">
                  <a:spcBef>
                    <a:spcPts val="0"/>
                  </a:spcBef>
                  <a:buNone/>
                </a:pPr>
                <a:endParaRPr lang="en-US" sz="1600" dirty="0"/>
              </a:p>
              <a:p>
                <a:pPr marL="169863" indent="0" algn="ctr">
                  <a:spcBef>
                    <a:spcPts val="0"/>
                  </a:spcBef>
                  <a:buNone/>
                </a:pPr>
                <a:r>
                  <a:rPr lang="en-US" sz="1600" dirty="0"/>
                  <a:t>(difference between </a:t>
                </a:r>
                <a:r>
                  <a:rPr lang="en-US" sz="1600" i="1" dirty="0"/>
                  <a:t>observed</a:t>
                </a:r>
                <a:r>
                  <a:rPr lang="en-US" sz="1600" dirty="0"/>
                  <a:t> and </a:t>
                </a:r>
                <a:r>
                  <a:rPr lang="en-US" sz="1600" i="1" dirty="0"/>
                  <a:t>predicted</a:t>
                </a:r>
                <a:r>
                  <a:rPr lang="en-US" sz="1600" dirty="0"/>
                  <a:t> responses)</a:t>
                </a:r>
              </a:p>
              <a:p>
                <a:pPr marL="169863" indent="0" algn="ctr">
                  <a:spcBef>
                    <a:spcPts val="0"/>
                  </a:spcBef>
                  <a:buNone/>
                </a:pPr>
                <a:endParaRPr lang="en-US" dirty="0"/>
              </a:p>
              <a:p>
                <a:r>
                  <a:rPr lang="en-US" dirty="0"/>
                  <a:t>Def. </a:t>
                </a:r>
                <a:r>
                  <a:rPr lang="en-US" i="1" dirty="0"/>
                  <a:t>residual sum of squares (RSS)</a:t>
                </a:r>
                <a:r>
                  <a:rPr lang="en-US" dirty="0"/>
                  <a:t>:</a:t>
                </a:r>
                <a:endParaRPr lang="en-US" i="1" dirty="0">
                  <a:latin typeface="Cambria Math" charset="0"/>
                </a:endParaRPr>
              </a:p>
              <a:p>
                <a:pPr marL="0" indent="0">
                  <a:buNone/>
                </a:pPr>
                <a:r>
                  <a:rPr lang="en-US" sz="3200" dirty="0"/>
                  <a:t>               </a:t>
                </a:r>
                <a14:m>
                  <m:oMath xmlns:m="http://schemas.openxmlformats.org/officeDocument/2006/math">
                    <m:r>
                      <a:rPr lang="en-US" sz="3200" i="1">
                        <a:latin typeface="Cambria Math" charset="0"/>
                      </a:rPr>
                      <m:t>𝑅𝑆𝑆</m:t>
                    </m:r>
                    <m:r>
                      <a:rPr lang="en-US" sz="3200" i="1">
                        <a:latin typeface="Cambria Math" charset="0"/>
                      </a:rPr>
                      <m:t>= </m:t>
                    </m:r>
                    <m:sSubSup>
                      <m:sSubSup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3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𝜖</m:t>
                        </m:r>
                      </m:e>
                      <m:sub>
                        <m:r>
                          <a:rPr lang="en-US" sz="3200" i="1"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lang="en-US" sz="3200" i="1">
                            <a:latin typeface="Cambria Math" charset="0"/>
                          </a:rPr>
                          <m:t>2</m:t>
                        </m:r>
                      </m:sup>
                    </m:sSubSup>
                    <m:r>
                      <a:rPr lang="en-US" sz="3200" i="1">
                        <a:latin typeface="Cambria Math" charset="0"/>
                      </a:rPr>
                      <m:t>+</m:t>
                    </m:r>
                    <m:sSubSup>
                      <m:sSubSup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3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𝜖</m:t>
                        </m:r>
                      </m:e>
                      <m:sub>
                        <m:r>
                          <a:rPr lang="en-US" sz="3200" i="1">
                            <a:latin typeface="Cambria Math" charset="0"/>
                          </a:rPr>
                          <m:t>2</m:t>
                        </m:r>
                      </m:sub>
                      <m:sup>
                        <m:r>
                          <a:rPr lang="en-US" sz="3200" i="1">
                            <a:latin typeface="Cambria Math" charset="0"/>
                          </a:rPr>
                          <m:t>2</m:t>
                        </m:r>
                      </m:sup>
                    </m:sSubSup>
                    <m:r>
                      <a:rPr lang="en-US" sz="3200" i="1">
                        <a:latin typeface="Cambria Math" charset="0"/>
                      </a:rPr>
                      <m:t>+</m:t>
                    </m:r>
                  </m:oMath>
                </a14:m>
                <a:r>
                  <a:rPr lang="mr-IN" sz="3200" dirty="0"/>
                  <a:t>…</a:t>
                </a:r>
                <a14:m>
                  <m:oMath xmlns:m="http://schemas.openxmlformats.org/officeDocument/2006/math">
                    <m:r>
                      <a:rPr lang="en-US" sz="3200" i="1">
                        <a:latin typeface="Cambria Math" charset="0"/>
                      </a:rPr>
                      <m:t>+</m:t>
                    </m:r>
                    <m:sSubSup>
                      <m:sSubSup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3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𝜖</m:t>
                        </m:r>
                      </m:e>
                      <m:sub>
                        <m:r>
                          <a:rPr lang="en-US" sz="3200" i="1"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sz="3200" i="1">
                            <a:latin typeface="Cambria Math" charset="0"/>
                          </a:rPr>
                          <m:t>2</m:t>
                        </m:r>
                      </m:sup>
                    </m:sSubSup>
                  </m:oMath>
                </a14:m>
                <a:endParaRPr lang="en-US" sz="3200" dirty="0"/>
              </a:p>
              <a:p>
                <a:pPr marL="0" indent="0">
                  <a:buNone/>
                </a:pPr>
                <a:r>
                  <a:rPr lang="en-US" sz="3200" dirty="0"/>
                  <a:t>               </a:t>
                </a:r>
                <a14:m>
                  <m:oMath xmlns:m="http://schemas.openxmlformats.org/officeDocument/2006/math">
                    <m:r>
                      <a:rPr lang="en-US" sz="3200" i="1">
                        <a:latin typeface="Cambria Math" charset="0"/>
                      </a:rPr>
                      <m:t>𝑅𝑆𝑆</m:t>
                    </m:r>
                    <m:r>
                      <a:rPr lang="en-US" sz="3200" i="1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mr-IN" sz="3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3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200" i="1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3200" i="1"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3200" i="1">
                                <a:latin typeface="Cambria Math" charset="0"/>
                              </a:rPr>
                              <m:t>−(</m:t>
                            </m:r>
                            <m:sSub>
                              <m:sSubPr>
                                <m:ctrlPr>
                                  <a:rPr lang="en-US" sz="3200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3200" i="1"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3200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𝛽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32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sz="32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3200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3200" i="1"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3200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𝛽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32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3200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32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32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32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)</m:t>
                            </m:r>
                          </m:e>
                        </m:d>
                      </m:e>
                      <m:sup>
                        <m:r>
                          <a:rPr lang="en-US" sz="3200" i="1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sz="3200" i="1">
                        <a:latin typeface="Cambria Math" charset="0"/>
                      </a:rPr>
                      <m:t>+</m:t>
                    </m:r>
                  </m:oMath>
                </a14:m>
                <a:r>
                  <a:rPr lang="mr-IN" sz="3200" dirty="0"/>
                  <a:t>…</a:t>
                </a:r>
                <a14:m>
                  <m:oMath xmlns:m="http://schemas.openxmlformats.org/officeDocument/2006/math">
                    <m:r>
                      <a:rPr lang="en-US" sz="3200" i="1">
                        <a:latin typeface="Cambria Math" charset="0"/>
                      </a:rPr>
                      <m:t>+</m:t>
                    </m:r>
                  </m:oMath>
                </a14:m>
                <a:endParaRPr lang="en-US" sz="3200" i="1" dirty="0">
                  <a:latin typeface="Cambria Math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i="1">
                              <a:latin typeface="Cambria Math" charset="0"/>
                            </a:rPr>
                            <m:t>                                 </m:t>
                          </m:r>
                          <m:d>
                            <m:dPr>
                              <m:ctrlPr>
                                <a:rPr lang="mr-IN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latin typeface="Cambria Math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sz="3200" i="1">
                                  <a:latin typeface="Cambria Math" charset="0"/>
                                </a:rPr>
                                <m:t>−(</m:t>
                              </m:r>
                              <m:sSub>
                                <m:sSub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3200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32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𝛽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3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3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3200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32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𝛽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3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sz="3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)</m:t>
                              </m:r>
                            </m:e>
                          </m:d>
                        </m:e>
                        <m:sup>
                          <m:r>
                            <a:rPr lang="en-US" sz="3200" i="1">
                              <a:latin typeface="Cambria Math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533775" y="986028"/>
                <a:ext cx="8229600" cy="4876800"/>
              </a:xfrm>
              <a:blipFill>
                <a:blip r:embed="rId3"/>
                <a:stretch>
                  <a:fillRect l="-13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14920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1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7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6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1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2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6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7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Minimizing RSS: least squares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b="1" dirty="0"/>
                  <a:t>Goal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dirty="0"/>
                  <a:t>that minimize RSS</a:t>
                </a:r>
              </a:p>
              <a:p>
                <a:endParaRPr lang="en-US" dirty="0"/>
              </a:p>
              <a:p>
                <a:r>
                  <a:rPr lang="en-US" dirty="0"/>
                  <a:t>Dusting off our calculus (or looking it up), minimizers are:</a:t>
                </a:r>
                <a:endParaRPr lang="en-US" sz="1000" i="1" dirty="0"/>
              </a:p>
              <a:p>
                <a:endParaRPr lang="en-US" sz="1000" i="1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2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3200" i="1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sz="3200" i="1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sz="32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ctrlPr>
                              <a:rPr lang="is-IS" sz="3200" i="1" dirty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3200" i="1" dirty="0"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sz="3200" i="1" dirty="0"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3200" i="1" dirty="0">
                                <a:latin typeface="Cambria Math" charset="0"/>
                              </a:rPr>
                              <m:t>𝑛</m:t>
                            </m:r>
                          </m:sup>
                          <m:e>
                            <m:d>
                              <m:dPr>
                                <m:ctrlPr>
                                  <a:rPr lang="mr-IN" sz="3200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32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i="1" dirty="0"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3200" i="1" dirty="0"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3200" i="1" dirty="0">
                                    <a:latin typeface="Cambria Math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n-US" sz="32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3200" i="1" dirty="0"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  <m:d>
                              <m:dPr>
                                <m:ctrlPr>
                                  <a:rPr lang="mr-IN" sz="3200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32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i="1" dirty="0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3200" i="1" dirty="0"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3200" i="1" dirty="0">
                                    <a:latin typeface="Cambria Math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n-US" sz="32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3200" i="1" dirty="0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</m:d>
                          </m:e>
                        </m:nary>
                      </m:num>
                      <m:den>
                        <m:nary>
                          <m:naryPr>
                            <m:chr m:val="∑"/>
                            <m:ctrlPr>
                              <a:rPr lang="is-IS" sz="3200" i="1" dirty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3200" i="1" dirty="0"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sz="3200" i="1" dirty="0"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3200" i="1" dirty="0">
                                <a:latin typeface="Cambria Math" charset="0"/>
                              </a:rPr>
                              <m:t>𝑛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sz="3200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mr-IN" sz="32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32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3200" i="1" dirty="0"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3200" i="1" dirty="0">
                                            <a:latin typeface="Cambria Math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sz="3200" i="1" dirty="0">
                                        <a:latin typeface="Cambria Math" charset="0"/>
                                      </a:rPr>
                                      <m:t>−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lang="en-US" sz="32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3200" i="1" dirty="0"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</m:d>
                              </m:e>
                              <m:sup>
                                <m:r>
                                  <a:rPr lang="en-US" sz="3200" i="1" dirty="0">
                                    <a:latin typeface="Cambria Math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den>
                    </m:f>
                  </m:oMath>
                </a14:m>
                <a:r>
                  <a:rPr lang="en-US" dirty="0"/>
                  <a:t>     and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2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3200" i="1"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sz="3200" i="1">
                        <a:latin typeface="Cambria Math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200" i="1">
                            <a:latin typeface="Cambria Math" charset="0"/>
                          </a:rPr>
                          <m:t>𝑦</m:t>
                        </m:r>
                      </m:e>
                    </m:acc>
                    <m:r>
                      <a:rPr lang="en-US" sz="3200" i="1">
                        <a:latin typeface="Cambria Math" charset="0"/>
                      </a:rPr>
                      <m:t>−</m:t>
                    </m:r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2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3200" i="1">
                            <a:latin typeface="Cambria Math" charset="0"/>
                          </a:rPr>
                          <m:t>1</m:t>
                        </m:r>
                      </m:sub>
                    </m:sSub>
                    <m:acc>
                      <m:accPr>
                        <m:chr m:val="̅"/>
                        <m:ctrlPr>
                          <a:rPr lang="en-US" sz="3200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200" i="1" dirty="0">
                            <a:latin typeface="Cambria Math" charset="0"/>
                          </a:rPr>
                          <m:t>𝑥</m:t>
                        </m:r>
                      </m:e>
                    </m:acc>
                  </m:oMath>
                </a14:m>
                <a:endParaRPr lang="en-US" sz="3200" dirty="0"/>
              </a:p>
              <a:p>
                <a:pPr marL="169863" indent="0">
                  <a:buNone/>
                </a:pPr>
                <a:endParaRPr lang="en-US" dirty="0"/>
              </a:p>
              <a:p>
                <a:pPr marL="169863" indent="0">
                  <a:buNone/>
                </a:pPr>
                <a:r>
                  <a:rPr lang="en-US" dirty="0"/>
                  <a:t>where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i="1" dirty="0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dirty="0"/>
                  <a:t>and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 charset="0"/>
                          </a:rPr>
                          <m:t>𝑦</m:t>
                        </m:r>
                      </m:e>
                    </m:acc>
                    <m:r>
                      <a:rPr lang="en-US" i="1" dirty="0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dirty="0"/>
                  <a:t>are the mean values of the sample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667" t="-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100585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Advertising example</a:t>
            </a:r>
          </a:p>
        </p:txBody>
      </p:sp>
      <p:pic>
        <p:nvPicPr>
          <p:cNvPr id="4" name="Content Placeholder 3" descr="3.1.pdf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9" r="-4398" b="7156"/>
          <a:stretch/>
        </p:blipFill>
        <p:spPr>
          <a:xfrm>
            <a:off x="3519488" y="920294"/>
            <a:ext cx="8305800" cy="5017411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96488" y="3888559"/>
            <a:ext cx="1371600" cy="1401319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4129089" y="2508704"/>
            <a:ext cx="3099977" cy="1752600"/>
            <a:chOff x="990600" y="2971800"/>
            <a:chExt cx="3099977" cy="1752600"/>
          </a:xfrm>
        </p:grpSpPr>
        <p:cxnSp>
          <p:nvCxnSpPr>
            <p:cNvPr id="10" name="Straight Arrow Connector 9"/>
            <p:cNvCxnSpPr/>
            <p:nvPr/>
          </p:nvCxnSpPr>
          <p:spPr>
            <a:xfrm flipH="1">
              <a:off x="990600" y="4038600"/>
              <a:ext cx="381000" cy="685800"/>
            </a:xfrm>
            <a:prstGeom prst="straightConnector1">
              <a:avLst/>
            </a:prstGeom>
            <a:ln w="76200" cmpd="sng">
              <a:solidFill>
                <a:srgbClr val="003470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1223702" y="2971800"/>
              <a:ext cx="2866875" cy="1200329"/>
            </a:xfrm>
            <a:prstGeom prst="rect">
              <a:avLst/>
            </a:prstGeom>
            <a:solidFill>
              <a:srgbClr val="FFC000"/>
            </a:solidFill>
            <a:ln w="28575">
              <a:solidFill>
                <a:srgbClr val="003470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003470"/>
                  </a:solidFill>
                  <a:sym typeface="Wingdings"/>
                </a:rPr>
                <a:t>We’d expect to </a:t>
              </a:r>
            </a:p>
            <a:p>
              <a:pPr algn="ctr"/>
              <a:r>
                <a:rPr lang="en-US" sz="2400" dirty="0">
                  <a:solidFill>
                    <a:srgbClr val="003470"/>
                  </a:solidFill>
                  <a:sym typeface="Wingdings"/>
                </a:rPr>
                <a:t>sell about 7,033 units </a:t>
              </a:r>
            </a:p>
            <a:p>
              <a:pPr algn="ctr"/>
              <a:r>
                <a:rPr lang="en-US" sz="2400" b="1" dirty="0">
                  <a:solidFill>
                    <a:srgbClr val="003470"/>
                  </a:solidFill>
                  <a:sym typeface="Wingdings"/>
                </a:rPr>
                <a:t>without</a:t>
              </a:r>
              <a:r>
                <a:rPr lang="en-US" sz="2400" dirty="0">
                  <a:solidFill>
                    <a:srgbClr val="003470"/>
                  </a:solidFill>
                  <a:sym typeface="Wingdings"/>
                </a:rPr>
                <a:t> advertising</a:t>
              </a:r>
              <a:endParaRPr lang="en-US" sz="2400" dirty="0">
                <a:solidFill>
                  <a:srgbClr val="003470"/>
                </a:solidFill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3782784" y="5861505"/>
            <a:ext cx="7143473" cy="461665"/>
            <a:chOff x="644295" y="6324600"/>
            <a:chExt cx="7143473" cy="46166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/>
                <p:cNvSpPr txBox="1"/>
                <p:nvPr/>
              </p:nvSpPr>
              <p:spPr>
                <a:xfrm>
                  <a:off x="1143000" y="6324600"/>
                  <a:ext cx="664476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dirty="0">
                      <a:solidFill>
                        <a:srgbClr val="003470"/>
                      </a:solidFill>
                      <a:sym typeface="Wingdings"/>
                    </a:rPr>
                    <a:t>Every additional $1,000 </a:t>
                  </a:r>
                  <a14:m>
                    <m:oMath xmlns:m="http://schemas.openxmlformats.org/officeDocument/2006/math">
                      <m:r>
                        <a:rPr lang="en-US" sz="2400" i="1">
                          <a:solidFill>
                            <a:srgbClr val="00347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≈ </m:t>
                      </m:r>
                    </m:oMath>
                  </a14:m>
                  <a:r>
                    <a:rPr lang="en-US" sz="2400" dirty="0">
                      <a:solidFill>
                        <a:srgbClr val="003470"/>
                      </a:solidFill>
                      <a:sym typeface="Wingdings"/>
                    </a:rPr>
                    <a:t>47.5 additional units sold</a:t>
                  </a:r>
                  <a:endParaRPr lang="en-US" sz="2400" dirty="0">
                    <a:solidFill>
                      <a:srgbClr val="003470"/>
                    </a:solidFill>
                  </a:endParaRPr>
                </a:p>
              </p:txBody>
            </p:sp>
          </mc:Choice>
          <mc:Fallback xmlns="">
            <p:sp>
              <p:nvSpPr>
                <p:cNvPr id="8" name="TextBox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3000" y="6324600"/>
                  <a:ext cx="6644768" cy="461665"/>
                </a:xfrm>
                <a:prstGeom prst="rect">
                  <a:avLst/>
                </a:prstGeom>
                <a:blipFill>
                  <a:blip r:embed="rId4"/>
                  <a:stretch>
                    <a:fillRect l="-1333" t="-8108" r="-571" b="-2973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" name="Straight Arrow Connector 12"/>
            <p:cNvCxnSpPr>
              <a:endCxn id="8" idx="1"/>
            </p:cNvCxnSpPr>
            <p:nvPr/>
          </p:nvCxnSpPr>
          <p:spPr>
            <a:xfrm>
              <a:off x="644295" y="6553200"/>
              <a:ext cx="498705" cy="2233"/>
            </a:xfrm>
            <a:prstGeom prst="straightConnector1">
              <a:avLst/>
            </a:prstGeom>
            <a:ln w="76200" cmpd="sng">
              <a:solidFill>
                <a:srgbClr val="003470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4052888" y="946993"/>
                <a:ext cx="1890902" cy="4816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US" sz="2400" i="1"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r>
                        <a:rPr lang="en-US" sz="2400" i="1">
                          <a:latin typeface="Cambria Math" charset="0"/>
                        </a:rPr>
                        <m:t>=7.0325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2888" y="946993"/>
                <a:ext cx="1890902" cy="481670"/>
              </a:xfrm>
              <a:prstGeom prst="rect">
                <a:avLst/>
              </a:prstGeom>
              <a:blipFill>
                <a:blip r:embed="rId5"/>
                <a:stretch>
                  <a:fillRect t="-10256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4052888" y="1417434"/>
                <a:ext cx="1883784" cy="4816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US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latin typeface="Cambria Math" charset="0"/>
                        </a:rPr>
                        <m:t>=0.0475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2888" y="1417434"/>
                <a:ext cx="1883784" cy="481670"/>
              </a:xfrm>
              <a:prstGeom prst="rect">
                <a:avLst/>
              </a:prstGeom>
              <a:blipFill>
                <a:blip r:embed="rId6"/>
                <a:stretch>
                  <a:fillRect t="-10256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56891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7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8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9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6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8" dur="indefinite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9" dur="indefinite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1" grpId="0"/>
      <p:bldP spid="11" grpId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</a:t>
            </a:r>
            <a:r>
              <a:rPr lang="en-US" b="1" dirty="0"/>
              <a:t>good</a:t>
            </a:r>
            <a:r>
              <a:rPr lang="en-US" dirty="0"/>
              <a:t> is this estimate?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 anchor="t"/>
              <a:lstStyle/>
              <a:p>
                <a:r>
                  <a:rPr lang="en-US" b="1" dirty="0"/>
                  <a:t>Assumption</a:t>
                </a:r>
                <a:r>
                  <a:rPr lang="en-US" dirty="0"/>
                  <a:t>:</a:t>
                </a:r>
                <a:r>
                  <a:rPr lang="en-US" i="1" dirty="0">
                    <a:latin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charset="0"/>
                      </a:rPr>
                      <m:t>𝑌</m:t>
                    </m:r>
                    <m:r>
                      <a:rPr lang="en-US" sz="2800" i="1">
                        <a:latin typeface="Cambria Math" charset="0"/>
                        <a:ea typeface="Cambria Math" charset="0"/>
                        <a:cs typeface="Cambria Math" charset="0"/>
                      </a:rPr>
                      <m:t>≈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sz="2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sub>
                    </m:sSub>
                    <m:r>
                      <a:rPr lang="en-US" sz="2800" i="1"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sz="2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  <m:r>
                      <a:rPr lang="en-US" sz="2800" i="1">
                        <a:latin typeface="Cambria Math" charset="0"/>
                        <a:ea typeface="Cambria Math" charset="0"/>
                        <a:cs typeface="Cambria Math" charset="0"/>
                      </a:rPr>
                      <m:t>𝑋</m:t>
                    </m:r>
                  </m:oMath>
                </a14:m>
                <a:endParaRPr lang="en-US" sz="2800" dirty="0"/>
              </a:p>
              <a:p>
                <a:r>
                  <a:rPr lang="en-US" dirty="0"/>
                  <a:t>We </a:t>
                </a:r>
                <a:r>
                  <a:rPr lang="en-US" b="1" dirty="0"/>
                  <a:t>estimated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from the available data</a:t>
                </a:r>
              </a:p>
              <a:p>
                <a:r>
                  <a:rPr lang="en-US" dirty="0"/>
                  <a:t>Consider this: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693" t="-2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8788" y="2611821"/>
            <a:ext cx="3535680" cy="252374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0026" y="2611821"/>
            <a:ext cx="3547872" cy="2523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843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1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2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4" dur="indefinit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5" dur="indefinite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Standard error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b="1" dirty="0"/>
                  <a:t>Idea</a:t>
                </a:r>
                <a:r>
                  <a:rPr lang="en-US" dirty="0"/>
                  <a:t>: borrow the concept of standard error (SE): </a:t>
                </a:r>
                <a:endParaRPr lang="en-US" b="0" i="1" dirty="0">
                  <a:latin typeface="Cambria Math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latin typeface="Cambria Math" charset="0"/>
                        </a:rPr>
                        <m:t>𝑉𝑎𝑟</m:t>
                      </m:r>
                      <m:d>
                        <m:d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𝜇</m:t>
                              </m:r>
                            </m:e>
                          </m:acc>
                        </m:e>
                      </m:d>
                      <m:r>
                        <a:rPr lang="en-US" sz="3200" i="1">
                          <a:latin typeface="Cambria Math" charset="0"/>
                        </a:rPr>
                        <m:t>=</m:t>
                      </m:r>
                      <m:r>
                        <a:rPr lang="en-US" sz="3200" i="1">
                          <a:latin typeface="Cambria Math" charset="0"/>
                        </a:rPr>
                        <m:t>𝑆𝐸</m:t>
                      </m:r>
                      <m:sSup>
                        <m:sSup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mr-IN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𝜇</m:t>
                                  </m:r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en-US" sz="3200" i="1">
                              <a:latin typeface="Cambria Math" charset="0"/>
                            </a:rPr>
                            <m:t>2</m:t>
                          </m:r>
                        </m:sup>
                      </m:sSup>
                      <m:r>
                        <a:rPr lang="en-US" sz="3200" i="1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mr-IN" sz="3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mr-IN" sz="3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3200" i="1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3200" i="1">
                              <a:latin typeface="Cambria Math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en-US" sz="3200" dirty="0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𝜎</m:t>
                    </m:r>
                  </m:oMath>
                </a14:m>
                <a:r>
                  <a:rPr lang="en-US" dirty="0"/>
                  <a:t> is the </a:t>
                </a:r>
                <a:r>
                  <a:rPr lang="en-US" b="1" dirty="0"/>
                  <a:t>standard deviation </a:t>
                </a:r>
                <a:r>
                  <a:rPr lang="en-US" dirty="0"/>
                  <a:t>of the population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𝑛</m:t>
                    </m:r>
                  </m:oMath>
                </a14:m>
                <a:r>
                  <a:rPr lang="en-US" dirty="0"/>
                  <a:t> is the </a:t>
                </a:r>
                <a:r>
                  <a:rPr lang="en-US" b="1" dirty="0"/>
                  <a:t>number of samples</a:t>
                </a:r>
              </a:p>
              <a:p>
                <a:r>
                  <a:rPr lang="en-US" b="1" dirty="0"/>
                  <a:t>Note</a:t>
                </a:r>
                <a:r>
                  <a:rPr lang="en-US" dirty="0"/>
                  <a:t>: the error gets smaller as the sample size increases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667" t="-8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15834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Standard error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3"/>
                <a:stretch>
                  <a:fillRect l="-2222" b="-74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b="1" dirty="0"/>
                  <a:t>Idea</a:t>
                </a:r>
                <a:r>
                  <a:rPr lang="en-US" dirty="0"/>
                  <a:t>: use the </a:t>
                </a:r>
                <a:r>
                  <a:rPr lang="en-US" b="1" dirty="0"/>
                  <a:t>standard deviation of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charset="0"/>
                        <a:ea typeface="Cambria Math" charset="0"/>
                        <a:cs typeface="Cambria Math" charset="0"/>
                      </a:rPr>
                      <m:t>𝝐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𝜎</m:t>
                    </m:r>
                  </m:oMath>
                </a14:m>
                <a:r>
                  <a:rPr lang="en-US" dirty="0"/>
                  <a:t> (why?)</a:t>
                </a:r>
              </a:p>
              <a:p>
                <a:endParaRPr lang="en-US" sz="1400" dirty="0"/>
              </a:p>
              <a:p>
                <a:r>
                  <a:rPr lang="en-US" dirty="0"/>
                  <a:t>Start with the slope: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i="1">
                              <a:latin typeface="Cambria Math" charset="0"/>
                            </a:rPr>
                            <m:t>𝑆𝐸</m:t>
                          </m:r>
                          <m:d>
                            <m:d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32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𝛽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3200" i="1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3200" i="1">
                              <a:latin typeface="Cambria Math" charset="0"/>
                            </a:rPr>
                            <m:t>2</m:t>
                          </m:r>
                        </m:sup>
                      </m:sSup>
                      <m:r>
                        <a:rPr lang="en-US" sz="3200" i="1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mr-IN" sz="3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mr-IN" sz="3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3200" i="1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ctrlPr>
                                <a:rPr lang="is-IS" sz="32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3200" i="1"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en-US" sz="3200" i="1">
                                  <a:latin typeface="Cambria Math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3200" i="1">
                                  <a:latin typeface="Cambria Math" charset="0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is-IS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200" i="1">
                                              <a:latin typeface="Cambria Math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3200" i="1">
                                              <a:latin typeface="Cambria Math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3200" i="1">
                                              <a:latin typeface="Cambria Math" charset="0"/>
                                            </a:rPr>
                                            <m:t> </m:t>
                                          </m:r>
                                        </m:sub>
                                      </m:sSub>
                                      <m:r>
                                        <a:rPr lang="en-US" sz="3200" i="1">
                                          <a:latin typeface="Cambria Math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̅"/>
                                          <m:ctrlPr>
                                            <a:rPr lang="en-US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3200" i="1">
                                              <a:latin typeface="Cambria Math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  <m:sup>
                                  <m:r>
                                    <a:rPr lang="en-US" sz="3200" i="1"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en-US" sz="3200" dirty="0"/>
              </a:p>
              <a:p>
                <a:endParaRPr lang="en-US" sz="3600" dirty="0"/>
              </a:p>
              <a:p>
                <a:r>
                  <a:rPr lang="en-US" dirty="0"/>
                  <a:t>And now the intercept: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i="1">
                              <a:latin typeface="Cambria Math" charset="0"/>
                            </a:rPr>
                            <m:t>𝑆𝐸</m:t>
                          </m:r>
                          <m:d>
                            <m:d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32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𝛽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3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3200" i="1">
                              <a:latin typeface="Cambria Math" charset="0"/>
                            </a:rPr>
                            <m:t>2</m:t>
                          </m:r>
                        </m:sup>
                      </m:sSup>
                      <m:r>
                        <a:rPr lang="en-US" sz="3200" i="1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mr-IN" sz="3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mr-I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𝜎</m:t>
                          </m:r>
                        </m:e>
                        <m:sup>
                          <m:r>
                            <a:rPr lang="en-US" sz="3200" i="1">
                              <a:latin typeface="Cambria Math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mr-IN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mr-IN" sz="32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200" i="1">
                                  <a:latin typeface="Cambria Math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3200" i="1">
                                  <a:latin typeface="Cambria Math" charset="0"/>
                                </a:rPr>
                                <m:t>𝑛</m:t>
                              </m:r>
                            </m:den>
                          </m:f>
                          <m:r>
                            <a:rPr lang="en-US" sz="3200" i="1">
                              <a:latin typeface="Cambria Math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mr-IN" sz="32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mr-IN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mr-IN" sz="3200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32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sz="3200" i="1"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nary>
                                <m:naryPr>
                                  <m:chr m:val="∑"/>
                                  <m:ctrlPr>
                                    <a:rPr lang="is-IS" sz="32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3200" i="1">
                                      <a:latin typeface="Cambria Math" charset="0"/>
                                    </a:rPr>
                                    <m:t>𝑖</m:t>
                                  </m:r>
                                  <m:r>
                                    <a:rPr lang="en-US" sz="3200" i="1">
                                      <a:latin typeface="Cambria Math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3200" i="1">
                                      <a:latin typeface="Cambria Math" charset="0"/>
                                    </a:rPr>
                                    <m:t>𝑛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is-IS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3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3200" i="1">
                                                  <a:latin typeface="Cambria Math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3200" i="1">
                                                  <a:latin typeface="Cambria Math" charset="0"/>
                                                </a:rPr>
                                                <m:t>𝑖</m:t>
                                              </m:r>
                                              <m:r>
                                                <a:rPr lang="en-US" sz="3200" i="1">
                                                  <a:latin typeface="Cambria Math" charset="0"/>
                                                </a:rPr>
                                                <m:t> 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3200" i="1">
                                              <a:latin typeface="Cambria Math" charset="0"/>
                                            </a:rPr>
                                            <m:t>−</m:t>
                                          </m:r>
                                          <m:acc>
                                            <m:accPr>
                                              <m:chr m:val="̅"/>
                                              <m:ctrlPr>
                                                <a:rPr lang="en-US" sz="3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3200" i="1">
                                                  <a:latin typeface="Cambria Math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3200" i="1"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den>
                          </m:f>
                        </m:e>
                      </m:d>
                    </m:oMath>
                  </m:oMathPara>
                </a14:m>
                <a:endParaRPr lang="en-US" sz="320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4"/>
                <a:stretch>
                  <a:fillRect l="-667" t="-8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oup 15"/>
          <p:cNvGrpSpPr/>
          <p:nvPr/>
        </p:nvGrpSpPr>
        <p:grpSpPr>
          <a:xfrm>
            <a:off x="9479806" y="1463567"/>
            <a:ext cx="2362826" cy="1291799"/>
            <a:chOff x="-2304949" y="3962400"/>
            <a:chExt cx="2362826" cy="1291799"/>
          </a:xfrm>
        </p:grpSpPr>
        <p:cxnSp>
          <p:nvCxnSpPr>
            <p:cNvPr id="19" name="Straight Arrow Connector 18"/>
            <p:cNvCxnSpPr/>
            <p:nvPr/>
          </p:nvCxnSpPr>
          <p:spPr>
            <a:xfrm flipH="1">
              <a:off x="-1744794" y="4724400"/>
              <a:ext cx="703899" cy="529799"/>
            </a:xfrm>
            <a:prstGeom prst="straightConnector1">
              <a:avLst/>
            </a:prstGeom>
            <a:ln w="57150" cmpd="sng">
              <a:solidFill>
                <a:srgbClr val="003470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/>
                <p:cNvSpPr txBox="1"/>
                <p:nvPr/>
              </p:nvSpPr>
              <p:spPr>
                <a:xfrm>
                  <a:off x="-2304949" y="3962400"/>
                  <a:ext cx="2362826" cy="830997"/>
                </a:xfrm>
                <a:prstGeom prst="rect">
                  <a:avLst/>
                </a:prstGeom>
                <a:solidFill>
                  <a:srgbClr val="FFC000"/>
                </a:solidFill>
                <a:ln w="28575">
                  <a:solidFill>
                    <a:srgbClr val="003470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2400" dirty="0">
                      <a:solidFill>
                        <a:srgbClr val="003470"/>
                      </a:solidFill>
                    </a:rPr>
                    <a:t>What happens</a:t>
                  </a:r>
                </a:p>
                <a:p>
                  <a:pPr algn="ctr"/>
                  <a:r>
                    <a:rPr lang="en-US" sz="2400" dirty="0">
                      <a:solidFill>
                        <a:srgbClr val="003470"/>
                      </a:solidFill>
                    </a:rPr>
                    <a:t>as </a:t>
                  </a:r>
                  <a14:m>
                    <m:oMath xmlns:m="http://schemas.openxmlformats.org/officeDocument/2006/math">
                      <m:r>
                        <a:rPr lang="en-US" sz="2400" i="1">
                          <a:latin typeface="Cambria Math" charset="0"/>
                        </a:rPr>
                        <m:t>𝑥</m:t>
                      </m:r>
                    </m:oMath>
                  </a14:m>
                  <a:r>
                    <a:rPr lang="en-US" sz="2400" dirty="0">
                      <a:solidFill>
                        <a:srgbClr val="003470"/>
                      </a:solidFill>
                    </a:rPr>
                    <a:t> spreads out?</a:t>
                  </a:r>
                </a:p>
              </p:txBody>
            </p:sp>
          </mc:Choice>
          <mc:Fallback xmlns="">
            <p:sp>
              <p:nvSpPr>
                <p:cNvPr id="18" name="TextBox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2304949" y="3962400"/>
                  <a:ext cx="2362826" cy="830997"/>
                </a:xfrm>
                <a:prstGeom prst="rect">
                  <a:avLst/>
                </a:prstGeom>
                <a:blipFill>
                  <a:blip r:embed="rId5"/>
                  <a:stretch>
                    <a:fillRect l="-3158" t="-4412" r="-2632" b="-13235"/>
                  </a:stretch>
                </a:blipFill>
                <a:ln w="28575">
                  <a:solidFill>
                    <a:srgbClr val="00347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6" name="Group 25"/>
          <p:cNvGrpSpPr/>
          <p:nvPr/>
        </p:nvGrpSpPr>
        <p:grpSpPr>
          <a:xfrm>
            <a:off x="9159154" y="3375770"/>
            <a:ext cx="2779927" cy="1211997"/>
            <a:chOff x="-2208698" y="4038600"/>
            <a:chExt cx="2779927" cy="1211997"/>
          </a:xfrm>
        </p:grpSpPr>
        <p:cxnSp>
          <p:nvCxnSpPr>
            <p:cNvPr id="28" name="Straight Arrow Connector 27"/>
            <p:cNvCxnSpPr/>
            <p:nvPr/>
          </p:nvCxnSpPr>
          <p:spPr>
            <a:xfrm flipH="1">
              <a:off x="-1685573" y="4724400"/>
              <a:ext cx="702780" cy="526197"/>
            </a:xfrm>
            <a:prstGeom prst="straightConnector1">
              <a:avLst/>
            </a:prstGeom>
            <a:ln w="57150" cmpd="sng">
              <a:solidFill>
                <a:srgbClr val="003470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/>
                <p:cNvSpPr txBox="1"/>
                <p:nvPr/>
              </p:nvSpPr>
              <p:spPr>
                <a:xfrm>
                  <a:off x="-2208698" y="4038600"/>
                  <a:ext cx="2779927" cy="830997"/>
                </a:xfrm>
                <a:prstGeom prst="rect">
                  <a:avLst/>
                </a:prstGeom>
                <a:solidFill>
                  <a:srgbClr val="FFC000"/>
                </a:solidFill>
                <a:ln w="28575">
                  <a:solidFill>
                    <a:srgbClr val="003470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2400" dirty="0"/>
                    <a:t>What happens when</a:t>
                  </a:r>
                </a:p>
                <a:p>
                  <a:pPr algn="ctr"/>
                  <a:r>
                    <a:rPr lang="en-US" sz="2400" dirty="0"/>
                    <a:t>the mean of </a:t>
                  </a:r>
                  <a14:m>
                    <m:oMath xmlns:m="http://schemas.openxmlformats.org/officeDocument/2006/math">
                      <m:r>
                        <a:rPr lang="en-US" sz="2400" i="1">
                          <a:latin typeface="Cambria Math" charset="0"/>
                        </a:rPr>
                        <m:t>𝑥</m:t>
                      </m:r>
                    </m:oMath>
                  </a14:m>
                  <a:r>
                    <a:rPr lang="en-US" sz="2400" dirty="0"/>
                    <a:t> is 0?</a:t>
                  </a:r>
                </a:p>
              </p:txBody>
            </p:sp>
          </mc:Choice>
          <mc:Fallback xmlns="">
            <p:sp>
              <p:nvSpPr>
                <p:cNvPr id="27" name="TextBox 2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2208698" y="4038600"/>
                  <a:ext cx="2779927" cy="830997"/>
                </a:xfrm>
                <a:prstGeom prst="rect">
                  <a:avLst/>
                </a:prstGeom>
                <a:blipFill>
                  <a:blip r:embed="rId6"/>
                  <a:stretch>
                    <a:fillRect l="-2703" t="-2899" r="-2252" b="-13043"/>
                  </a:stretch>
                </a:blipFill>
                <a:ln w="28575">
                  <a:solidFill>
                    <a:srgbClr val="00347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973988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0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3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6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5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6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8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9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1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2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4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5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Just one problem</a:t>
            </a:r>
            <a:r>
              <a:rPr lang="mr-IN" dirty="0"/>
              <a:t>…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800" b="1" dirty="0"/>
                  <a:t>Idea</a:t>
                </a:r>
                <a:r>
                  <a:rPr lang="en-US" sz="2800" dirty="0"/>
                  <a:t>: use the </a:t>
                </a:r>
                <a:r>
                  <a:rPr lang="en-US" sz="2800" b="1" dirty="0"/>
                  <a:t>standard deviation of </a:t>
                </a:r>
                <a14:m>
                  <m:oMath xmlns:m="http://schemas.openxmlformats.org/officeDocument/2006/math">
                    <m:r>
                      <a:rPr lang="en-US" sz="2800" b="1" i="1">
                        <a:latin typeface="Cambria Math" charset="0"/>
                        <a:ea typeface="Cambria Math" charset="0"/>
                        <a:cs typeface="Cambria Math" charset="0"/>
                      </a:rPr>
                      <m:t>𝝐</m:t>
                    </m:r>
                  </m:oMath>
                </a14:m>
                <a:r>
                  <a:rPr lang="en-US" sz="2800" dirty="0"/>
                  <a:t> for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𝜎</m:t>
                    </m:r>
                  </m:oMath>
                </a14:m>
                <a:endParaRPr lang="en-US" sz="2800" dirty="0">
                  <a:ea typeface="Cambria Math" charset="0"/>
                  <a:cs typeface="Cambria Math" charset="0"/>
                </a:endParaRPr>
              </a:p>
              <a:p>
                <a:endParaRPr lang="en-US" sz="4000" dirty="0"/>
              </a:p>
              <a:p>
                <a:pPr marL="0" indent="0" algn="ctr">
                  <a:buNone/>
                </a:pPr>
                <a:endParaRPr lang="en-US" sz="2800" dirty="0"/>
              </a:p>
              <a:p>
                <a:pPr marL="0" indent="0" algn="ctr">
                  <a:buNone/>
                </a:pPr>
                <a:r>
                  <a:rPr lang="en-US" sz="2800" dirty="0"/>
                  <a:t>What </a:t>
                </a:r>
                <a:r>
                  <a:rPr lang="en-US" sz="2800" b="1" dirty="0"/>
                  <a:t>do</a:t>
                </a:r>
                <a:r>
                  <a:rPr lang="en-US" sz="2800" dirty="0"/>
                  <a:t> we know about </a:t>
                </a:r>
                <a14:m>
                  <m:oMath xmlns:m="http://schemas.openxmlformats.org/officeDocument/2006/math">
                    <m:r>
                      <a:rPr lang="en-US" sz="2800" b="1" i="1">
                        <a:latin typeface="Cambria Math" charset="0"/>
                        <a:ea typeface="Cambria Math" charset="0"/>
                        <a:cs typeface="Cambria Math" charset="0"/>
                      </a:rPr>
                      <m:t>𝝐</m:t>
                    </m:r>
                  </m:oMath>
                </a14:m>
                <a:r>
                  <a:rPr lang="en-US" sz="2800" dirty="0"/>
                  <a:t> ?</a:t>
                </a:r>
              </a:p>
              <a:p>
                <a:endParaRPr lang="en-US" sz="28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/>
          <p:cNvGrpSpPr/>
          <p:nvPr/>
        </p:nvGrpSpPr>
        <p:grpSpPr>
          <a:xfrm>
            <a:off x="6268128" y="2480765"/>
            <a:ext cx="3271302" cy="528109"/>
            <a:chOff x="4514912" y="4724400"/>
            <a:chExt cx="1676400" cy="528109"/>
          </a:xfrm>
        </p:grpSpPr>
        <p:sp>
          <p:nvSpPr>
            <p:cNvPr id="12" name="TextBox 11"/>
            <p:cNvSpPr txBox="1"/>
            <p:nvPr/>
          </p:nvSpPr>
          <p:spPr>
            <a:xfrm>
              <a:off x="4555794" y="4913955"/>
              <a:ext cx="15946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003470"/>
                  </a:solidFill>
                </a:rPr>
                <a:t>usually don’t have this information</a:t>
              </a:r>
            </a:p>
          </p:txBody>
        </p:sp>
        <p:sp>
          <p:nvSpPr>
            <p:cNvPr id="13" name="Left Bracket 12"/>
            <p:cNvSpPr/>
            <p:nvPr/>
          </p:nvSpPr>
          <p:spPr>
            <a:xfrm rot="16200000">
              <a:off x="5259376" y="3979936"/>
              <a:ext cx="187472" cy="1676400"/>
            </a:xfrm>
            <a:prstGeom prst="leftBracket">
              <a:avLst/>
            </a:prstGeom>
            <a:ln w="57150" cmpd="sng">
              <a:solidFill>
                <a:srgbClr val="00347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347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97215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8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9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Residual standard error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404681" y="986028"/>
                <a:ext cx="8534400" cy="4876800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/>
                  <a:t>Idea</a:t>
                </a:r>
                <a:r>
                  <a:rPr lang="en-US" dirty="0"/>
                  <a:t>: estimate standard deviation of </a:t>
                </a:r>
                <a14:m>
                  <m:oMath xmlns:m="http://schemas.openxmlformats.org/officeDocument/2006/math">
                    <m:r>
                      <a:rPr lang="en-US" b="0" i="1">
                        <a:latin typeface="Cambria Math" charset="0"/>
                        <a:ea typeface="Cambria Math" charset="0"/>
                        <a:cs typeface="Cambria Math" charset="0"/>
                      </a:rPr>
                      <m:t>𝜖</m:t>
                    </m:r>
                  </m:oMath>
                </a14:m>
                <a:r>
                  <a:rPr lang="en-US" dirty="0"/>
                  <a:t> using RSS to get </a:t>
                </a:r>
                <a:r>
                  <a:rPr lang="en-US" b="1" i="1" dirty="0"/>
                  <a:t>residual standard error</a:t>
                </a:r>
                <a:r>
                  <a:rPr lang="en-US" dirty="0"/>
                  <a:t>: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3600" i="1">
                        <a:latin typeface="Cambria Math" charset="0"/>
                      </a:rPr>
                      <m:t>𝑅𝑆𝐸</m:t>
                    </m:r>
                    <m:r>
                      <a:rPr lang="en-US" sz="3600" i="1">
                        <a:latin typeface="Cambria Math" charset="0"/>
                      </a:rPr>
                      <m:t>= </m:t>
                    </m:r>
                    <m:rad>
                      <m:radPr>
                        <m:degHide m:val="on"/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mr-IN" sz="3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600" i="1">
                                <a:latin typeface="Cambria Math" charset="0"/>
                              </a:rPr>
                              <m:t>𝑅𝑆𝑆</m:t>
                            </m:r>
                          </m:num>
                          <m:den>
                            <m:d>
                              <m:dPr>
                                <m:ctrlPr>
                                  <a:rPr lang="en-US" sz="3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3600" i="1">
                                    <a:latin typeface="Cambria Math" charset="0"/>
                                  </a:rPr>
                                  <m:t>𝑛</m:t>
                                </m:r>
                                <m:r>
                                  <a:rPr lang="en-US" sz="3600" i="1">
                                    <a:latin typeface="Cambria Math" charset="0"/>
                                  </a:rPr>
                                  <m:t>−2</m:t>
                                </m:r>
                              </m:e>
                            </m:d>
                          </m:den>
                        </m:f>
                      </m:e>
                    </m:rad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Now we can finally estimate SE, which can be used to compute </a:t>
                </a:r>
                <a:r>
                  <a:rPr lang="en-US" b="1" i="1" dirty="0"/>
                  <a:t>confidence intervals</a:t>
                </a:r>
                <a:endParaRPr lang="en-US" b="1" dirty="0"/>
              </a:p>
              <a:p>
                <a:r>
                  <a:rPr lang="en-US" dirty="0"/>
                  <a:t>In linear regression, the 95% confidence intervals are: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2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3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sub>
                    </m:sSub>
                    <m:r>
                      <a:rPr lang="en-US" sz="3200" i="1">
                        <a:latin typeface="Cambria Math" charset="0"/>
                        <a:ea typeface="Cambria Math" charset="0"/>
                        <a:cs typeface="Cambria Math" charset="0"/>
                      </a:rPr>
                      <m:t>±2×</m:t>
                    </m:r>
                    <m:r>
                      <a:rPr lang="en-US" sz="3200" i="1">
                        <a:latin typeface="Cambria Math" charset="0"/>
                        <a:ea typeface="Cambria Math" charset="0"/>
                        <a:cs typeface="Cambria Math" charset="0"/>
                      </a:rPr>
                      <m:t>𝑆𝐸</m:t>
                    </m:r>
                    <m:d>
                      <m:dPr>
                        <m:ctrlPr>
                          <a:rPr lang="en-US" sz="32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32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32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sz="32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2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3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  <m:r>
                      <a:rPr lang="en-US" sz="3200" i="1">
                        <a:latin typeface="Cambria Math" charset="0"/>
                        <a:ea typeface="Cambria Math" charset="0"/>
                        <a:cs typeface="Cambria Math" charset="0"/>
                      </a:rPr>
                      <m:t>±2×</m:t>
                    </m:r>
                    <m:r>
                      <a:rPr lang="en-US" sz="3200" i="1">
                        <a:latin typeface="Cambria Math" charset="0"/>
                        <a:ea typeface="Cambria Math" charset="0"/>
                        <a:cs typeface="Cambria Math" charset="0"/>
                      </a:rPr>
                      <m:t>𝑆𝐸</m:t>
                    </m:r>
                    <m:d>
                      <m:dPr>
                        <m:ctrlPr>
                          <a:rPr lang="en-US" sz="32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32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32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sz="32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404681" y="986028"/>
                <a:ext cx="8534400" cy="4876800"/>
              </a:xfrm>
              <a:blipFill>
                <a:blip r:embed="rId3"/>
                <a:stretch>
                  <a:fillRect l="-5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838297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SE for hypothesis testing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b="1" dirty="0"/>
                  <a:t>Goal</a:t>
                </a:r>
                <a:r>
                  <a:rPr lang="en-US" dirty="0"/>
                  <a:t>: determine if sales are related to advertising budget</a:t>
                </a:r>
              </a:p>
              <a:p>
                <a:r>
                  <a:rPr lang="en-US" dirty="0"/>
                  <a:t>If there is </a:t>
                </a:r>
                <a:r>
                  <a:rPr lang="en-US" b="1" dirty="0"/>
                  <a:t>NO relationship</a:t>
                </a:r>
                <a:r>
                  <a:rPr lang="en-US" dirty="0"/>
                  <a:t>, what is the true value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?</a:t>
                </a:r>
              </a:p>
              <a:p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5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𝑛𝑜</m:t>
                      </m:r>
                      <m:r>
                        <a:rPr lang="en-US" sz="35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r>
                        <a:rPr lang="en-US" sz="35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𝑟𝑒𝑙𝑎𝑡𝑖𝑜𝑛𝑠h𝑖𝑝</m:t>
                      </m:r>
                      <m:r>
                        <a:rPr lang="en-US" sz="35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sz="35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𝑛𝑜</m:t>
                      </m:r>
                      <m:r>
                        <a:rPr lang="en-US" sz="35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r>
                        <a:rPr lang="en-US" sz="35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𝑠𝑙𝑜𝑝𝑒</m:t>
                      </m:r>
                      <m:r>
                        <a:rPr lang="en-US" sz="35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            </m:t>
                      </m:r>
                    </m:oMath>
                  </m:oMathPara>
                </a14:m>
                <a:endParaRPr lang="en-US" sz="3500" i="1" dirty="0">
                  <a:latin typeface="Cambria Math" charset="0"/>
                  <a:ea typeface="Cambria Math" charset="0"/>
                  <a:cs typeface="Cambria Math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5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35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𝛽</m:t>
                          </m:r>
                        </m:e>
                        <m:sub>
                          <m:r>
                            <a:rPr lang="en-US" sz="35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sz="35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=0</m:t>
                      </m:r>
                    </m:oMath>
                  </m:oMathPara>
                </a14:m>
                <a:endParaRPr lang="en-US" sz="3500" dirty="0"/>
              </a:p>
              <a:p>
                <a:pPr marL="0" indent="0" algn="ctr">
                  <a:buNone/>
                </a:pPr>
                <a:endParaRPr lang="en-US" dirty="0"/>
              </a:p>
              <a:p>
                <a:r>
                  <a:rPr lang="en-US" b="1" dirty="0"/>
                  <a:t>To test</a:t>
                </a:r>
                <a:r>
                  <a:rPr lang="en-US" dirty="0"/>
                  <a:t>: compute the probability that we observed our (estimated)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by chance, assuming a true value of 0</a:t>
                </a:r>
              </a:p>
              <a:p>
                <a:r>
                  <a:rPr lang="en-US" dirty="0"/>
                  <a:t>If this probability is </a:t>
                </a:r>
                <a:r>
                  <a:rPr lang="en-US" b="1" dirty="0"/>
                  <a:t>small</a:t>
                </a:r>
                <a:r>
                  <a:rPr lang="en-US" dirty="0"/>
                  <a:t>, we say a relationship exists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667" t="-8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43898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0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1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2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4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5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7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8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0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1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5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6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8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9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10"/>
          <p:cNvSpPr/>
          <p:nvPr/>
        </p:nvSpPr>
        <p:spPr>
          <a:xfrm>
            <a:off x="9998989" y="5820098"/>
            <a:ext cx="1386348" cy="411480"/>
          </a:xfrm>
          <a:prstGeom prst="roundRect">
            <a:avLst/>
          </a:prstGeom>
          <a:solidFill>
            <a:srgbClr val="FFFFFF"/>
          </a:solidFill>
          <a:ln w="38100" cmpd="sng">
            <a:solidFill>
              <a:srgbClr val="FFC000"/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  <a:outerShdw blurRad="38100" dist="25400" dir="2700000" algn="br" rotWithShape="0">
              <a:srgbClr val="000000">
                <a:alpha val="6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Advertising example</a:t>
            </a:r>
          </a:p>
        </p:txBody>
      </p:sp>
      <p:pic>
        <p:nvPicPr>
          <p:cNvPr id="4" name="Content Placeholder 3" descr="3.1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9" r="-4398" b="7156"/>
          <a:stretch/>
        </p:blipFill>
        <p:spPr>
          <a:xfrm>
            <a:off x="3917737" y="714698"/>
            <a:ext cx="7086600" cy="428091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51737" y="3000699"/>
            <a:ext cx="1371600" cy="1401319"/>
          </a:xfrm>
          <a:prstGeom prst="rect">
            <a:avLst/>
          </a:prstGeom>
        </p:spPr>
      </p:pic>
      <p:pic>
        <p:nvPicPr>
          <p:cNvPr id="8" name="Picture 7" descr="Screen Shot 2016-01-30 at 6.34.01 PM.png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2937" y="5059680"/>
            <a:ext cx="7848600" cy="121761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4389035" y="753187"/>
                <a:ext cx="1890902" cy="4816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US" sz="2400" i="1"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r>
                        <a:rPr lang="en-US" sz="2400" i="1">
                          <a:latin typeface="Cambria Math" charset="0"/>
                        </a:rPr>
                        <m:t>=7.0325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9035" y="753187"/>
                <a:ext cx="1890902" cy="481670"/>
              </a:xfrm>
              <a:prstGeom prst="rect">
                <a:avLst/>
              </a:prstGeom>
              <a:blipFill>
                <a:blip r:embed="rId6"/>
                <a:stretch>
                  <a:fillRect t="-10256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4389035" y="1223628"/>
                <a:ext cx="1883784" cy="4816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US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latin typeface="Cambria Math" charset="0"/>
                        </a:rPr>
                        <m:t>=0.0475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9035" y="1223628"/>
                <a:ext cx="1883784" cy="481670"/>
              </a:xfrm>
              <a:prstGeom prst="rect">
                <a:avLst/>
              </a:prstGeom>
              <a:blipFill>
                <a:blip r:embed="rId7"/>
                <a:stretch>
                  <a:fillRect t="-10256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00925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330C2-52A4-1ABA-980B-56FBC97F3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for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AE50F6-429C-715A-C25C-1C7744AED1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sz="2200" dirty="0"/>
              <a:t>Introduction to Linear Regression:</a:t>
            </a:r>
            <a:endParaRPr lang="en-US" sz="2400" dirty="0"/>
          </a:p>
          <a:p>
            <a:pPr lvl="1">
              <a:defRPr/>
            </a:pPr>
            <a:r>
              <a:rPr lang="en-US" sz="2000" dirty="0"/>
              <a:t>Simple linear regression</a:t>
            </a:r>
          </a:p>
          <a:p>
            <a:pPr lvl="1">
              <a:defRPr/>
            </a:pPr>
            <a:r>
              <a:rPr lang="en-US" sz="2000" dirty="0"/>
              <a:t>Multiple </a:t>
            </a:r>
            <a:r>
              <a:rPr lang="en-US" sz="2000"/>
              <a:t>linear regression</a:t>
            </a:r>
            <a:r>
              <a:rPr lang="en-US" sz="2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855461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good is this </a:t>
            </a:r>
            <a:r>
              <a:rPr lang="en-US" b="1" dirty="0"/>
              <a:t>model</a:t>
            </a:r>
            <a:r>
              <a:rPr lang="en-US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RSE is (roughly) the amount the response will deviate from the </a:t>
            </a:r>
            <a:r>
              <a:rPr lang="en-US" i="1" dirty="0"/>
              <a:t>true</a:t>
            </a:r>
            <a:r>
              <a:rPr lang="en-US" dirty="0"/>
              <a:t> regression line</a:t>
            </a:r>
          </a:p>
          <a:p>
            <a:r>
              <a:rPr lang="en-US" dirty="0"/>
              <a:t>RSE is an </a:t>
            </a:r>
            <a:r>
              <a:rPr lang="en-US" b="1" dirty="0"/>
              <a:t>absolute</a:t>
            </a:r>
            <a:r>
              <a:rPr lang="en-US" dirty="0"/>
              <a:t> measure, given in the same units as the response variable</a:t>
            </a:r>
          </a:p>
          <a:p>
            <a:r>
              <a:rPr lang="en-US" b="1" dirty="0"/>
              <a:t>Question</a:t>
            </a:r>
            <a:r>
              <a:rPr lang="en-US" dirty="0"/>
              <a:t>: how do you know what a “good” RSE is?</a:t>
            </a:r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03867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good is this </a:t>
            </a:r>
            <a:r>
              <a:rPr lang="en-US" b="1" dirty="0"/>
              <a:t>model</a:t>
            </a:r>
            <a:r>
              <a:rPr lang="en-US" dirty="0"/>
              <a:t>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1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b="1" dirty="0"/>
                  <a:t>Alternate approach</a:t>
                </a:r>
                <a:r>
                  <a:rPr lang="en-US" dirty="0"/>
                  <a:t>: measure the </a:t>
                </a:r>
                <a:r>
                  <a:rPr lang="en-US" i="1" dirty="0"/>
                  <a:t>proportion</a:t>
                </a:r>
                <a:r>
                  <a:rPr lang="en-US" dirty="0"/>
                  <a:t> of variance explained by the model</a:t>
                </a:r>
              </a:p>
              <a:p>
                <a:endParaRPr lang="en-US" baseline="30000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𝑅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is one such measure:</a:t>
                </a:r>
                <a:endParaRPr lang="en-US" i="1" dirty="0">
                  <a:latin typeface="Cambria Math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i="1">
                              <a:latin typeface="Cambria Math" charset="0"/>
                            </a:rPr>
                            <m:t>𝑅</m:t>
                          </m:r>
                        </m:e>
                        <m:sup>
                          <m:r>
                            <a:rPr lang="en-US" sz="3200" i="1">
                              <a:latin typeface="Cambria Math" charset="0"/>
                            </a:rPr>
                            <m:t>2</m:t>
                          </m:r>
                        </m:sup>
                      </m:sSup>
                      <m:r>
                        <a:rPr lang="en-US" sz="3200" i="1">
                          <a:latin typeface="Cambria Math" charset="0"/>
                        </a:rPr>
                        <m:t>=1−</m:t>
                      </m:r>
                      <m:f>
                        <m:fPr>
                          <m:ctrlPr>
                            <a:rPr lang="mr-IN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i="1">
                              <a:latin typeface="Cambria Math" charset="0"/>
                            </a:rPr>
                            <m:t>𝑅𝑆𝑆</m:t>
                          </m:r>
                        </m:num>
                        <m:den>
                          <m:nary>
                            <m:naryPr>
                              <m:chr m:val="∑"/>
                              <m:ctrlPr>
                                <a:rPr lang="is-IS" sz="32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3200" i="1"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en-US" sz="3200" i="1">
                                  <a:latin typeface="Cambria Math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3200" i="1">
                                  <a:latin typeface="Cambria Math" charset="0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is-IS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mr-IN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200" i="1">
                                              <a:latin typeface="Cambria Math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3200" i="1">
                                              <a:latin typeface="Cambria Math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3200" i="1">
                                          <a:latin typeface="Cambria Math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̅"/>
                                          <m:ctrlPr>
                                            <a:rPr lang="en-US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3200" i="1">
                                              <a:latin typeface="Cambria Math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  <m:sup>
                                  <m:r>
                                    <a:rPr lang="en-US" sz="3200" i="1"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en-US" sz="3200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2" name="Content Placeholder 1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667" t="-8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Group 20"/>
          <p:cNvGrpSpPr/>
          <p:nvPr/>
        </p:nvGrpSpPr>
        <p:grpSpPr>
          <a:xfrm>
            <a:off x="8847402" y="1645208"/>
            <a:ext cx="1919614" cy="1177499"/>
            <a:chOff x="102104" y="1108501"/>
            <a:chExt cx="1919614" cy="1177499"/>
          </a:xfrm>
        </p:grpSpPr>
        <p:sp>
          <p:nvSpPr>
            <p:cNvPr id="23" name="TextBox 22"/>
            <p:cNvSpPr txBox="1"/>
            <p:nvPr/>
          </p:nvSpPr>
          <p:spPr>
            <a:xfrm>
              <a:off x="501751" y="1108501"/>
              <a:ext cx="151996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003470"/>
                  </a:solidFill>
                </a:rPr>
                <a:t>variance </a:t>
              </a:r>
            </a:p>
            <a:p>
              <a:pPr algn="ctr"/>
              <a:r>
                <a:rPr lang="en-US" sz="1600" dirty="0">
                  <a:solidFill>
                    <a:srgbClr val="003470"/>
                  </a:solidFill>
                </a:rPr>
                <a:t>not explained</a:t>
              </a:r>
            </a:p>
            <a:p>
              <a:pPr algn="ctr"/>
              <a:r>
                <a:rPr lang="en-US" sz="1600" dirty="0">
                  <a:solidFill>
                    <a:srgbClr val="003470"/>
                  </a:solidFill>
                </a:rPr>
                <a:t>after regression</a:t>
              </a:r>
            </a:p>
          </p:txBody>
        </p:sp>
        <p:cxnSp>
          <p:nvCxnSpPr>
            <p:cNvPr id="24" name="Straight Arrow Connector 23"/>
            <p:cNvCxnSpPr/>
            <p:nvPr/>
          </p:nvCxnSpPr>
          <p:spPr>
            <a:xfrm flipH="1">
              <a:off x="102104" y="1905000"/>
              <a:ext cx="381000" cy="381000"/>
            </a:xfrm>
            <a:prstGeom prst="straightConnector1">
              <a:avLst/>
            </a:prstGeom>
            <a:ln w="57150" cmpd="sng">
              <a:solidFill>
                <a:srgbClr val="003470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7346733" y="3820509"/>
            <a:ext cx="2057401" cy="813377"/>
            <a:chOff x="4495800" y="4454909"/>
            <a:chExt cx="2057401" cy="813377"/>
          </a:xfrm>
        </p:grpSpPr>
        <p:sp>
          <p:nvSpPr>
            <p:cNvPr id="15" name="TextBox 14"/>
            <p:cNvSpPr txBox="1"/>
            <p:nvPr/>
          </p:nvSpPr>
          <p:spPr>
            <a:xfrm>
              <a:off x="4780504" y="4683511"/>
              <a:ext cx="147508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003470"/>
                  </a:solidFill>
                </a:rPr>
                <a:t>total variance</a:t>
              </a:r>
            </a:p>
            <a:p>
              <a:pPr algn="ctr"/>
              <a:r>
                <a:rPr lang="en-US" sz="1600" dirty="0">
                  <a:solidFill>
                    <a:srgbClr val="003470"/>
                  </a:solidFill>
                </a:rPr>
                <a:t>in the response</a:t>
              </a:r>
            </a:p>
          </p:txBody>
        </p:sp>
        <p:sp>
          <p:nvSpPr>
            <p:cNvPr id="26" name="Left Bracket 25"/>
            <p:cNvSpPr/>
            <p:nvPr/>
          </p:nvSpPr>
          <p:spPr>
            <a:xfrm rot="16200000">
              <a:off x="5410200" y="3540509"/>
              <a:ext cx="228601" cy="2057401"/>
            </a:xfrm>
            <a:prstGeom prst="leftBracket">
              <a:avLst/>
            </a:prstGeom>
            <a:ln w="57150" cmpd="sng">
              <a:solidFill>
                <a:srgbClr val="00347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347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89929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0" dur="indefinit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1" dur="indefinite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TV</a:t>
            </a:r>
            <a:r>
              <a:rPr lang="en-US" dirty="0"/>
              <a:t> and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sales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What does the RSE tell us?</a:t>
                </a:r>
              </a:p>
              <a:p>
                <a:r>
                  <a:rPr lang="en-US" dirty="0"/>
                  <a:t>What does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𝑅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tell us?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Screen Shot 2016-01-30 at 7.01.4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7468" y="1292773"/>
            <a:ext cx="5638800" cy="1465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8844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Discussion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b="1" dirty="0"/>
              <a:t>Question</a:t>
            </a:r>
            <a:r>
              <a:rPr lang="en-US" dirty="0"/>
              <a:t>: how could we handle </a:t>
            </a:r>
          </a:p>
          <a:p>
            <a:pPr marL="0" indent="0" algn="ctr">
              <a:buNone/>
            </a:pPr>
            <a:r>
              <a:rPr lang="en-US" dirty="0"/>
              <a:t>multiple predictors?</a:t>
            </a:r>
          </a:p>
        </p:txBody>
      </p:sp>
    </p:spTree>
    <p:extLst>
      <p:ext uri="{BB962C8B-B14F-4D97-AF65-F5344CB8AC3E}">
        <p14:creationId xmlns:p14="http://schemas.microsoft.com/office/powerpoint/2010/main" val="2419150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 1: SLR for each predictor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What </a:t>
            </a:r>
            <a:r>
              <a:rPr lang="en-US" b="1" dirty="0"/>
              <a:t>problems</a:t>
            </a:r>
            <a:r>
              <a:rPr lang="en-US" dirty="0"/>
              <a:t> do you see with this approach?</a:t>
            </a:r>
          </a:p>
        </p:txBody>
      </p:sp>
      <p:pic>
        <p:nvPicPr>
          <p:cNvPr id="4" name="Picture 3" descr="Screen Shot 2016-01-30 at 6.34.0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6142" y="1705305"/>
            <a:ext cx="6569157" cy="1019128"/>
          </a:xfrm>
          <a:prstGeom prst="rect">
            <a:avLst/>
          </a:prstGeom>
        </p:spPr>
      </p:pic>
      <p:pic>
        <p:nvPicPr>
          <p:cNvPr id="7" name="Picture 6" descr="Screen Shot 2016-01-30 at 7.06.48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5899" y="2848304"/>
            <a:ext cx="6569157" cy="1120470"/>
          </a:xfrm>
          <a:prstGeom prst="rect">
            <a:avLst/>
          </a:prstGeom>
        </p:spPr>
      </p:pic>
      <p:pic>
        <p:nvPicPr>
          <p:cNvPr id="8" name="Picture 7" descr="Screen Shot 2016-01-30 at 7.06.42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0185" y="4067505"/>
            <a:ext cx="6569157" cy="1023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615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 2: extend the linear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Give each variable its own slope, e.g.</a:t>
                </a:r>
              </a:p>
              <a:p>
                <a:pPr marL="0" indent="0">
                  <a:buNone/>
                </a:pPr>
                <a:r>
                  <a:rPr lang="en-US" b="1" dirty="0">
                    <a:latin typeface="Courier New" charset="0"/>
                    <a:ea typeface="Courier New" charset="0"/>
                    <a:cs typeface="Courier New" charset="0"/>
                  </a:rPr>
                  <a:t>		sales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≈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  <m:r>
                      <m:rPr>
                        <m:nor/>
                      </m:rPr>
                      <a:rPr lang="en-US" b="1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m:rPr>
                        <m:nor/>
                      </m:rPr>
                      <a:rPr lang="en-US" b="1" dirty="0">
                        <a:latin typeface="Courier New" charset="0"/>
                        <a:ea typeface="Courier New" charset="0"/>
                        <a:cs typeface="Courier New" charset="0"/>
                      </a:rPr>
                      <m:t>TV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</m:oMath>
                </a14:m>
                <a:endParaRPr lang="en-US" i="1" dirty="0">
                  <a:latin typeface="Cambria Math" charset="0"/>
                  <a:ea typeface="Cambria Math" charset="0"/>
                  <a:cs typeface="Cambria Math" charset="0"/>
                </a:endParaRPr>
              </a:p>
              <a:p>
                <a:pPr marL="0" indent="0">
                  <a:buNone/>
                </a:pPr>
                <a:r>
                  <a:rPr lang="en-US" dirty="0">
                    <a:ea typeface="Cambria Math" charset="0"/>
                    <a:cs typeface="Cambria Math" charset="0"/>
                  </a:rPr>
                  <a:t>                                             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b="1" dirty="0"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1" dirty="0">
                        <a:latin typeface="Courier New" charset="0"/>
                        <a:ea typeface="Courier New" charset="0"/>
                        <a:cs typeface="Courier New" charset="0"/>
                      </a:rPr>
                      <m:t>radio</m:t>
                    </m:r>
                  </m:oMath>
                </a14:m>
                <a:r>
                  <a:rPr lang="en-US" dirty="0"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</m:oMath>
                </a14:m>
                <a:endParaRPr lang="en-US" i="1" dirty="0">
                  <a:latin typeface="Cambria Math" charset="0"/>
                  <a:ea typeface="Cambria Math" charset="0"/>
                  <a:cs typeface="Cambria Math" charset="0"/>
                </a:endParaRPr>
              </a:p>
              <a:p>
                <a:pPr marL="0" indent="0">
                  <a:buNone/>
                </a:pPr>
                <a:r>
                  <a:rPr lang="en-US" dirty="0">
                    <a:ea typeface="Cambria Math" charset="0"/>
                    <a:cs typeface="Cambria Math" charset="0"/>
                  </a:rPr>
                  <a:t>				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3</m:t>
                        </m:r>
                      </m:sub>
                    </m:sSub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  <m:r>
                      <a:rPr lang="en-US" b="1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b="1" dirty="0">
                    <a:latin typeface="Courier New" charset="0"/>
                    <a:ea typeface="Courier New" charset="0"/>
                    <a:cs typeface="Courier New" charset="0"/>
                  </a:rPr>
                  <a:t>newspaper</a:t>
                </a:r>
                <a14:m>
                  <m:oMath xmlns:m="http://schemas.openxmlformats.org/officeDocument/2006/math">
                    <m:r>
                      <a:rPr lang="en-US" b="1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𝜖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sz="900" dirty="0"/>
              </a:p>
              <a:p>
                <a:r>
                  <a:rPr lang="en-US" dirty="0"/>
                  <a:t>Each slope captures the average effect on Y of an increase in one predictor, </a:t>
                </a:r>
                <a:r>
                  <a:rPr lang="en-US" i="1" dirty="0"/>
                  <a:t>holding all others constant</a:t>
                </a:r>
              </a:p>
              <a:p>
                <a:r>
                  <a:rPr lang="en-US" dirty="0"/>
                  <a:t>Estimate coefficients using least squares (same as SLR!)</a:t>
                </a:r>
                <a:endParaRPr lang="en-US" sz="1400" i="1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6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61386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4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7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0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3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6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1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2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4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5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/>
          <p:cNvSpPr/>
          <p:nvPr/>
        </p:nvSpPr>
        <p:spPr>
          <a:xfrm>
            <a:off x="10415760" y="3048000"/>
            <a:ext cx="990600" cy="381000"/>
          </a:xfrm>
          <a:prstGeom prst="roundRect">
            <a:avLst/>
          </a:prstGeom>
          <a:solidFill>
            <a:srgbClr val="FFFFFF"/>
          </a:solidFill>
          <a:ln w="38100" cmpd="sng">
            <a:solidFill>
              <a:srgbClr val="FFC000"/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  <a:outerShdw blurRad="38100" dist="25400" dir="2700000" algn="br" rotWithShape="0">
              <a:srgbClr val="000000">
                <a:alpha val="6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Advertising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What does this tell us?</a:t>
            </a:r>
          </a:p>
          <a:p>
            <a:r>
              <a:rPr lang="en-US" dirty="0"/>
              <a:t>Do you notice anything unexpected?</a:t>
            </a:r>
          </a:p>
        </p:txBody>
      </p:sp>
      <p:pic>
        <p:nvPicPr>
          <p:cNvPr id="4" name="Picture 3" descr="Screen Shot 2016-01-30 at 7.20.19 PM.pn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3960" y="1600200"/>
            <a:ext cx="7924800" cy="1922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336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happened to newspaper ads?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US" dirty="0"/>
              <a:t>Let’s look at the correlation between all the dimensions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8087715" y="2517226"/>
            <a:ext cx="990600" cy="304800"/>
          </a:xfrm>
          <a:prstGeom prst="roundRect">
            <a:avLst/>
          </a:prstGeom>
          <a:solidFill>
            <a:srgbClr val="FFFFFF"/>
          </a:solidFill>
          <a:ln w="38100" cmpd="sng">
            <a:solidFill>
              <a:srgbClr val="FFC000"/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  <a:outerShdw blurRad="38100" dist="25400" dir="2700000" algn="br" rotWithShape="0">
              <a:srgbClr val="000000">
                <a:alpha val="6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Screen Shot 2016-01-30 at 7.25.19 PM.pn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2915" y="1755227"/>
            <a:ext cx="6477000" cy="186612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193808" y="4512469"/>
            <a:ext cx="666611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003470"/>
                </a:solidFill>
              </a:rPr>
              <a:t>In SLR, </a:t>
            </a:r>
            <a:r>
              <a:rPr lang="en-US" sz="2400" b="1" dirty="0">
                <a:solidFill>
                  <a:srgbClr val="003470"/>
                </a:solidFill>
                <a:latin typeface="Courier New" charset="0"/>
                <a:ea typeface="Courier New" charset="0"/>
                <a:cs typeface="Courier New" charset="0"/>
              </a:rPr>
              <a:t>newspaper</a:t>
            </a:r>
            <a:r>
              <a:rPr lang="en-US" sz="2400" dirty="0">
                <a:solidFill>
                  <a:srgbClr val="003470"/>
                </a:solidFill>
              </a:rPr>
              <a:t> spending was “getting credit” </a:t>
            </a:r>
          </a:p>
          <a:p>
            <a:pPr algn="ctr"/>
            <a:r>
              <a:rPr lang="en-US" sz="2400" dirty="0">
                <a:solidFill>
                  <a:srgbClr val="003470"/>
                </a:solidFill>
              </a:rPr>
              <a:t>for </a:t>
            </a:r>
            <a:r>
              <a:rPr lang="en-US" sz="2400" b="1" dirty="0">
                <a:solidFill>
                  <a:srgbClr val="003470"/>
                </a:solidFill>
                <a:latin typeface="Courier New" charset="0"/>
                <a:ea typeface="Courier New" charset="0"/>
                <a:cs typeface="Courier New" charset="0"/>
              </a:rPr>
              <a:t>radio</a:t>
            </a:r>
            <a:r>
              <a:rPr lang="en-US" sz="2400" dirty="0">
                <a:solidFill>
                  <a:srgbClr val="003470"/>
                </a:solidFill>
              </a:rPr>
              <a:t> spending’s work!</a:t>
            </a:r>
          </a:p>
        </p:txBody>
      </p:sp>
    </p:spTree>
    <p:extLst>
      <p:ext uri="{BB962C8B-B14F-4D97-AF65-F5344CB8AC3E}">
        <p14:creationId xmlns:p14="http://schemas.microsoft.com/office/powerpoint/2010/main" val="211696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 we ask in MLR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Is </a:t>
            </a:r>
            <a:r>
              <a:rPr lang="en-US" b="1" dirty="0"/>
              <a:t>at least one </a:t>
            </a:r>
            <a:r>
              <a:rPr lang="en-US" dirty="0"/>
              <a:t>of the predictors useful in predicting the response?</a:t>
            </a:r>
          </a:p>
          <a:p>
            <a:r>
              <a:rPr lang="en-US" dirty="0"/>
              <a:t>Do all the predictors help to explain the response, or is only a </a:t>
            </a:r>
            <a:r>
              <a:rPr lang="en-US" b="1" dirty="0"/>
              <a:t>subset</a:t>
            </a:r>
            <a:r>
              <a:rPr lang="en-US" dirty="0"/>
              <a:t> of the predictors useful?</a:t>
            </a:r>
          </a:p>
          <a:p>
            <a:r>
              <a:rPr lang="en-US" dirty="0"/>
              <a:t>How well does the model </a:t>
            </a:r>
            <a:r>
              <a:rPr lang="en-US" b="1" dirty="0"/>
              <a:t>fit</a:t>
            </a:r>
            <a:r>
              <a:rPr lang="en-US" dirty="0"/>
              <a:t> the data?</a:t>
            </a:r>
          </a:p>
          <a:p>
            <a:r>
              <a:rPr lang="en-US" dirty="0"/>
              <a:t>Given some predictor values, what response should we predict, and how </a:t>
            </a:r>
            <a:r>
              <a:rPr lang="en-US" b="1" dirty="0"/>
              <a:t>accurate</a:t>
            </a:r>
            <a:r>
              <a:rPr lang="en-US" dirty="0"/>
              <a:t> is our prediction?</a:t>
            </a:r>
          </a:p>
        </p:txBody>
      </p:sp>
    </p:spTree>
    <p:extLst>
      <p:ext uri="{BB962C8B-B14F-4D97-AF65-F5344CB8AC3E}">
        <p14:creationId xmlns:p14="http://schemas.microsoft.com/office/powerpoint/2010/main" val="461317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Q1: is </a:t>
            </a:r>
            <a:r>
              <a:rPr lang="en-US" b="1" dirty="0"/>
              <a:t>at least one </a:t>
            </a:r>
            <a:r>
              <a:rPr lang="en-US" dirty="0"/>
              <a:t>predictor useful?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SLR: test to see if the slope was 0 (no effect)</a:t>
                </a:r>
              </a:p>
              <a:p>
                <a:r>
                  <a:rPr lang="en-US" dirty="0"/>
                  <a:t>MLR: test whether ALL of the slopes are 0 (no effect)</a:t>
                </a:r>
              </a:p>
              <a:p>
                <a:r>
                  <a:rPr lang="en-US" dirty="0"/>
                  <a:t>To do this, we compute the F-statistic:</a:t>
                </a:r>
              </a:p>
              <a:p>
                <a:pPr marL="0" indent="0">
                  <a:buNone/>
                </a:pPr>
                <a:endParaRPr lang="en-US" sz="1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500" i="1">
                          <a:latin typeface="Cambria Math" charset="0"/>
                        </a:rPr>
                        <m:t>𝐹</m:t>
                      </m:r>
                      <m:r>
                        <a:rPr lang="en-US" sz="3500" i="1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35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35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500" i="1">
                                  <a:latin typeface="Cambria Math" charset="0"/>
                                </a:rPr>
                                <m:t>𝑇𝑆𝑆</m:t>
                              </m:r>
                              <m:r>
                                <a:rPr lang="en-US" sz="3500" i="1">
                                  <a:latin typeface="Cambria Math" charset="0"/>
                                </a:rPr>
                                <m:t>−</m:t>
                              </m:r>
                              <m:r>
                                <a:rPr lang="en-US" sz="3500" i="1">
                                  <a:latin typeface="Cambria Math" charset="0"/>
                                </a:rPr>
                                <m:t>𝑅𝑆𝑆</m:t>
                              </m:r>
                            </m:e>
                          </m:d>
                        </m:num>
                        <m:den>
                          <m:r>
                            <a:rPr lang="en-US" sz="3500" i="1">
                              <a:latin typeface="Cambria Math" charset="0"/>
                            </a:rPr>
                            <m:t>𝑝</m:t>
                          </m:r>
                        </m:den>
                      </m:f>
                      <m:r>
                        <a:rPr lang="mr-IN" sz="35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×</m:t>
                      </m:r>
                      <m:f>
                        <m:fPr>
                          <m:ctrlPr>
                            <a:rPr lang="mr-IN" sz="35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35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35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𝑛</m:t>
                              </m:r>
                              <m:r>
                                <a:rPr lang="en-US" sz="35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−</m:t>
                              </m:r>
                              <m:r>
                                <a:rPr lang="en-US" sz="35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𝑝</m:t>
                              </m:r>
                              <m:r>
                                <a:rPr lang="en-US" sz="35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−1</m:t>
                              </m:r>
                            </m:e>
                          </m:d>
                        </m:num>
                        <m:den>
                          <m:r>
                            <a:rPr lang="en-US" sz="35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𝑅𝑆𝑆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169863" indent="0" algn="ctr">
                  <a:buNone/>
                </a:pPr>
                <a:r>
                  <a:rPr lang="en-US" sz="1600" dirty="0"/>
                  <a:t>where </a:t>
                </a:r>
                <a:r>
                  <a:rPr lang="en-US" sz="1600" i="1" dirty="0"/>
                  <a:t>p </a:t>
                </a:r>
                <a:r>
                  <a:rPr lang="en-US" sz="1600" dirty="0"/>
                  <a:t> is the # of predictors and </a:t>
                </a:r>
                <a:r>
                  <a:rPr lang="en-US" sz="1600" i="1" dirty="0"/>
                  <a:t>n </a:t>
                </a:r>
                <a:r>
                  <a:rPr lang="en-US" sz="1600" dirty="0"/>
                  <a:t>is the sample size</a:t>
                </a:r>
              </a:p>
              <a:p>
                <a:r>
                  <a:rPr lang="en-US" dirty="0"/>
                  <a:t>Value close to 1 </a:t>
                </a:r>
                <a:r>
                  <a:rPr lang="en-US" dirty="0">
                    <a:sym typeface="Wingdings"/>
                  </a:rPr>
                  <a:t> no effect</a:t>
                </a:r>
              </a:p>
              <a:p>
                <a:r>
                  <a:rPr lang="en-US" b="1" dirty="0">
                    <a:sym typeface="Wingdings"/>
                  </a:rPr>
                  <a:t>Question</a:t>
                </a:r>
                <a:r>
                  <a:rPr lang="en-US" dirty="0">
                    <a:sym typeface="Wingdings"/>
                  </a:rPr>
                  <a:t>: why look at the F-statistic and not just at the p-values for each predictor in turn? (</a:t>
                </a:r>
                <a:r>
                  <a:rPr lang="en-US" i="1" dirty="0">
                    <a:sym typeface="Wingdings"/>
                  </a:rPr>
                  <a:t>hint</a:t>
                </a:r>
                <a:r>
                  <a:rPr lang="en-US" dirty="0">
                    <a:sym typeface="Wingdings"/>
                  </a:rPr>
                  <a:t>: lots of predictors?)</a:t>
                </a:r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667" t="-875" r="-444" b="-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47261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D5E2B-E901-1C44-1A8E-003E5F5AD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Warm 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C8FEF8-A747-82A2-1506-7F3DD8141A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57575" y="864108"/>
            <a:ext cx="8481506" cy="5120640"/>
          </a:xfrm>
        </p:spPr>
        <p:txBody>
          <a:bodyPr anchor="t"/>
          <a:lstStyle/>
          <a:p>
            <a:pPr marL="0" indent="0">
              <a:buNone/>
            </a:pPr>
            <a:r>
              <a:rPr lang="en-US" sz="2000" b="1" dirty="0"/>
              <a:t>Variance</a:t>
            </a:r>
            <a:r>
              <a:rPr lang="en-US" sz="2000" dirty="0"/>
              <a:t>: the amount the model would change if we had different training data</a:t>
            </a:r>
            <a:endParaRPr lang="en-US" sz="2000" i="1" dirty="0"/>
          </a:p>
          <a:p>
            <a:pPr marL="0" indent="0">
              <a:buNone/>
            </a:pPr>
            <a:r>
              <a:rPr lang="en-US" sz="2000" b="1" dirty="0"/>
              <a:t>Bias:</a:t>
            </a:r>
            <a:r>
              <a:rPr lang="en-US" sz="2000" dirty="0"/>
              <a:t> the error introduced by approximating a complex phenomenon using a simple model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000" dirty="0"/>
              <a:t>In general, more flexible methods have </a:t>
            </a:r>
            <a:r>
              <a:rPr lang="en-US" sz="2000" b="1" dirty="0"/>
              <a:t>higher variance </a:t>
            </a:r>
            <a:r>
              <a:rPr lang="en-US" sz="2000" dirty="0"/>
              <a:t>and</a:t>
            </a:r>
            <a:r>
              <a:rPr lang="en-US" sz="2000" b="1" dirty="0"/>
              <a:t> lower bias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2000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752B77-1743-AFF9-C5A5-94C5A4A9E01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883"/>
          <a:stretch/>
        </p:blipFill>
        <p:spPr>
          <a:xfrm>
            <a:off x="3653737" y="2352706"/>
            <a:ext cx="3347138" cy="46289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7A80FBA-F50E-D300-0D07-33BA209332E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722"/>
          <a:stretch/>
        </p:blipFill>
        <p:spPr>
          <a:xfrm>
            <a:off x="7197037" y="2352706"/>
            <a:ext cx="3431356" cy="4628952"/>
          </a:xfrm>
          <a:prstGeom prst="rect">
            <a:avLst/>
          </a:prstGeom>
        </p:spPr>
      </p:pic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984FC7D7-184C-EB68-BD75-7B593DE7C89B}"/>
              </a:ext>
            </a:extLst>
          </p:cNvPr>
          <p:cNvSpPr/>
          <p:nvPr/>
        </p:nvSpPr>
        <p:spPr>
          <a:xfrm>
            <a:off x="10628393" y="2981515"/>
            <a:ext cx="1310688" cy="890398"/>
          </a:xfrm>
          <a:prstGeom prst="wedgeRoundRectCallout">
            <a:avLst>
              <a:gd name="adj1" fmla="val -83593"/>
              <a:gd name="adj2" fmla="val 24487"/>
              <a:gd name="adj3" fmla="val 16667"/>
            </a:avLst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More flexible</a:t>
            </a:r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C6E5C63E-56E6-01A1-A782-1FD39EEB4A23}"/>
              </a:ext>
            </a:extLst>
          </p:cNvPr>
          <p:cNvSpPr/>
          <p:nvPr/>
        </p:nvSpPr>
        <p:spPr>
          <a:xfrm>
            <a:off x="2759369" y="2864929"/>
            <a:ext cx="1310688" cy="890398"/>
          </a:xfrm>
          <a:prstGeom prst="wedgeRoundRectCallout">
            <a:avLst>
              <a:gd name="adj1" fmla="val 88639"/>
              <a:gd name="adj2" fmla="val 27696"/>
              <a:gd name="adj3" fmla="val 16667"/>
            </a:avLst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Less flexible</a:t>
            </a:r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BB213C3A-0AED-4ECF-7226-B99C000A5278}"/>
              </a:ext>
            </a:extLst>
          </p:cNvPr>
          <p:cNvSpPr/>
          <p:nvPr/>
        </p:nvSpPr>
        <p:spPr>
          <a:xfrm>
            <a:off x="10628393" y="4050529"/>
            <a:ext cx="1310688" cy="890398"/>
          </a:xfrm>
          <a:prstGeom prst="wedgeRoundRectCallout">
            <a:avLst>
              <a:gd name="adj1" fmla="val -73782"/>
              <a:gd name="adj2" fmla="val -23652"/>
              <a:gd name="adj3" fmla="val 16667"/>
            </a:avLst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High variance</a:t>
            </a:r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E0F54DD5-4E4D-4F86-FA88-A48F74ADDB79}"/>
              </a:ext>
            </a:extLst>
          </p:cNvPr>
          <p:cNvSpPr/>
          <p:nvPr/>
        </p:nvSpPr>
        <p:spPr>
          <a:xfrm>
            <a:off x="2682612" y="4046795"/>
            <a:ext cx="1310688" cy="890398"/>
          </a:xfrm>
          <a:prstGeom prst="wedgeRoundRectCallout">
            <a:avLst>
              <a:gd name="adj1" fmla="val 86459"/>
              <a:gd name="adj2" fmla="val 5231"/>
              <a:gd name="adj3" fmla="val 16667"/>
            </a:avLst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Low variance</a:t>
            </a:r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123B46E3-4C93-94DE-850B-8ED5BD322668}"/>
              </a:ext>
            </a:extLst>
          </p:cNvPr>
          <p:cNvSpPr/>
          <p:nvPr/>
        </p:nvSpPr>
        <p:spPr>
          <a:xfrm>
            <a:off x="10628393" y="5154045"/>
            <a:ext cx="1310688" cy="890398"/>
          </a:xfrm>
          <a:prstGeom prst="wedgeRoundRectCallout">
            <a:avLst>
              <a:gd name="adj1" fmla="val -73782"/>
              <a:gd name="adj2" fmla="val -23652"/>
              <a:gd name="adj3" fmla="val 16667"/>
            </a:avLst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Low bias</a:t>
            </a:r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FEF0A3CF-71B5-34FB-F019-5E4675F6CE41}"/>
              </a:ext>
            </a:extLst>
          </p:cNvPr>
          <p:cNvSpPr/>
          <p:nvPr/>
        </p:nvSpPr>
        <p:spPr>
          <a:xfrm>
            <a:off x="2759369" y="5153784"/>
            <a:ext cx="1310688" cy="890398"/>
          </a:xfrm>
          <a:prstGeom prst="wedgeRoundRectCallout">
            <a:avLst>
              <a:gd name="adj1" fmla="val 85369"/>
              <a:gd name="adj2" fmla="val -14024"/>
              <a:gd name="adj3" fmla="val 16667"/>
            </a:avLst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High bias</a:t>
            </a:r>
          </a:p>
        </p:txBody>
      </p:sp>
    </p:spTree>
    <p:extLst>
      <p:ext uri="{BB962C8B-B14F-4D97-AF65-F5344CB8AC3E}">
        <p14:creationId xmlns:p14="http://schemas.microsoft.com/office/powerpoint/2010/main" val="91601913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Q2: do we need them </a:t>
            </a:r>
            <a:r>
              <a:rPr lang="en-US" b="1" dirty="0"/>
              <a:t>all</a:t>
            </a:r>
            <a:r>
              <a:rPr lang="en-US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Now we know that at least one predictor has an effect: which one(s) is it?</a:t>
            </a:r>
          </a:p>
          <a:p>
            <a:r>
              <a:rPr lang="en-US" dirty="0"/>
              <a:t>Determining which predictors are associated with the response is referred to as </a:t>
            </a:r>
            <a:r>
              <a:rPr lang="en-US" i="1" dirty="0"/>
              <a:t>variable selection</a:t>
            </a:r>
            <a:endParaRPr lang="en-US" dirty="0"/>
          </a:p>
          <a:p>
            <a:r>
              <a:rPr lang="en-US" dirty="0"/>
              <a:t>Some classic approaches:</a:t>
            </a:r>
          </a:p>
          <a:p>
            <a:pPr lvl="1"/>
            <a:r>
              <a:rPr lang="en-US" dirty="0"/>
              <a:t>Exhaustive search</a:t>
            </a:r>
          </a:p>
          <a:p>
            <a:pPr lvl="1"/>
            <a:r>
              <a:rPr lang="en-US" dirty="0"/>
              <a:t>Forward selection</a:t>
            </a:r>
          </a:p>
          <a:p>
            <a:pPr lvl="1"/>
            <a:r>
              <a:rPr lang="en-US" dirty="0"/>
              <a:t>Backward selection</a:t>
            </a:r>
          </a:p>
          <a:p>
            <a:pPr lvl="1"/>
            <a:r>
              <a:rPr lang="en-US" dirty="0"/>
              <a:t>Mixed selection</a:t>
            </a:r>
          </a:p>
          <a:p>
            <a:r>
              <a:rPr lang="en-US" dirty="0"/>
              <a:t>More detail in Ch. 6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666363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Q3: How well does the model fit the data?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 anchor="t">
                <a:normAutofit/>
              </a:bodyPr>
              <a:lstStyle/>
              <a:p>
                <a:r>
                  <a:rPr lang="en-US" dirty="0"/>
                  <a:t>Just like in SLR, we can use RSE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𝑅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to measure how well our model fits the data</a:t>
                </a:r>
              </a:p>
              <a:p>
                <a:endParaRPr lang="en-US" sz="1000" dirty="0"/>
              </a:p>
              <a:p>
                <a:r>
                  <a:rPr lang="en-US" dirty="0"/>
                  <a:t>Using the MLR model we created using all 3 predictors: 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b="1" dirty="0"/>
                  <a:t>Question</a:t>
                </a:r>
                <a:r>
                  <a:rPr lang="en-US" dirty="0"/>
                  <a:t>: what would happen to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𝑅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value if we remove </a:t>
                </a:r>
                <a:r>
                  <a:rPr lang="en-US" b="1" dirty="0">
                    <a:latin typeface="Courier"/>
                    <a:cs typeface="Courier"/>
                  </a:rPr>
                  <a:t>newspaper</a:t>
                </a:r>
                <a:r>
                  <a:rPr lang="en-US" dirty="0"/>
                  <a:t> from the model?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93" t="-14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Screen Shot 2016-01-30 at 8.21.0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8331" y="2197434"/>
            <a:ext cx="4876800" cy="1696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93407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Q4: How confident are we?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Now that we have a model, making a prediction is a piece of cake (just plug and chug!)</a:t>
            </a:r>
          </a:p>
          <a:p>
            <a:endParaRPr lang="en-US" dirty="0"/>
          </a:p>
          <a:p>
            <a:r>
              <a:rPr lang="en-US" dirty="0"/>
              <a:t>Need to consider 3 kinds of uncertainty:</a:t>
            </a:r>
          </a:p>
          <a:p>
            <a:endParaRPr lang="en-US" sz="1000" dirty="0"/>
          </a:p>
          <a:p>
            <a:pPr marL="731520" lvl="1" indent="-457200">
              <a:buFont typeface="+mj-lt"/>
              <a:buAutoNum type="arabicPeriod"/>
            </a:pPr>
            <a:r>
              <a:rPr lang="en-US" dirty="0"/>
              <a:t>How far off are the coefficients? </a:t>
            </a:r>
            <a:r>
              <a:rPr lang="en-US" dirty="0">
                <a:sym typeface="Wingdings"/>
              </a:rPr>
              <a:t> confidence intervals</a:t>
            </a:r>
          </a:p>
          <a:p>
            <a:pPr marL="731520" lvl="1" indent="-457200">
              <a:buFont typeface="+mj-lt"/>
              <a:buAutoNum type="arabicPeriod"/>
            </a:pPr>
            <a:endParaRPr lang="en-US" sz="1000" dirty="0">
              <a:sym typeface="Wingdings"/>
            </a:endParaRPr>
          </a:p>
          <a:p>
            <a:pPr marL="731520" lvl="1" indent="-457200">
              <a:buFont typeface="+mj-lt"/>
              <a:buAutoNum type="arabicPeriod"/>
            </a:pPr>
            <a:r>
              <a:rPr lang="en-US" dirty="0">
                <a:sym typeface="Wingdings"/>
              </a:rPr>
              <a:t>How far from linear is the true relationship?  ignore this for now</a:t>
            </a:r>
          </a:p>
          <a:p>
            <a:pPr marL="731520" lvl="1" indent="-457200">
              <a:buFont typeface="+mj-lt"/>
              <a:buAutoNum type="arabicPeriod"/>
            </a:pPr>
            <a:endParaRPr lang="en-US" sz="1000" dirty="0">
              <a:sym typeface="Wingdings"/>
            </a:endParaRPr>
          </a:p>
          <a:p>
            <a:pPr marL="731520" lvl="1" indent="-457200">
              <a:buFont typeface="+mj-lt"/>
              <a:buAutoNum type="arabicPeriod"/>
            </a:pPr>
            <a:r>
              <a:rPr lang="en-US" dirty="0">
                <a:sym typeface="Wingdings"/>
              </a:rPr>
              <a:t>How much will any </a:t>
            </a:r>
            <a:r>
              <a:rPr lang="en-US" i="1" dirty="0">
                <a:sym typeface="Wingdings"/>
              </a:rPr>
              <a:t>specific</a:t>
            </a:r>
            <a:r>
              <a:rPr lang="en-US" dirty="0">
                <a:sym typeface="Wingdings"/>
              </a:rPr>
              <a:t> prediction vary from the true value, even if we had perfect coefficients?  prediction intervals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2453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D5E2B-E901-1C44-1A8E-003E5F5AD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Warm 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C8FEF8-A747-82A2-1506-7F3DD8141A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57575" y="864108"/>
            <a:ext cx="8481506" cy="5120640"/>
          </a:xfrm>
        </p:spPr>
        <p:txBody>
          <a:bodyPr anchor="t"/>
          <a:lstStyle/>
          <a:p>
            <a:pPr marL="0" indent="0">
              <a:buNone/>
            </a:pPr>
            <a:r>
              <a:rPr lang="en-US" sz="2000" b="1" dirty="0"/>
              <a:t>Variance</a:t>
            </a:r>
            <a:r>
              <a:rPr lang="en-US" sz="2000" dirty="0"/>
              <a:t>: the amount the model would change if we had different training data</a:t>
            </a:r>
            <a:endParaRPr lang="en-US" sz="2000" i="1" dirty="0"/>
          </a:p>
          <a:p>
            <a:pPr marL="0" indent="0">
              <a:buNone/>
            </a:pPr>
            <a:r>
              <a:rPr lang="en-US" sz="2000" b="1" dirty="0"/>
              <a:t>Bias:</a:t>
            </a:r>
            <a:r>
              <a:rPr lang="en-US" sz="2000" dirty="0"/>
              <a:t> the error introduced by approximating a complex phenomenon using a simple model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000" dirty="0"/>
              <a:t>In general, more flexible methods have </a:t>
            </a:r>
            <a:r>
              <a:rPr lang="en-US" sz="2000" b="1" dirty="0"/>
              <a:t>higher variance </a:t>
            </a:r>
            <a:r>
              <a:rPr lang="en-US" sz="2000" dirty="0"/>
              <a:t>and</a:t>
            </a:r>
            <a:r>
              <a:rPr lang="en-US" sz="2000" b="1" dirty="0"/>
              <a:t> lower bias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2000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752B77-1743-AFF9-C5A5-94C5A4A9E01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883"/>
          <a:stretch/>
        </p:blipFill>
        <p:spPr>
          <a:xfrm>
            <a:off x="3653737" y="2352706"/>
            <a:ext cx="3347138" cy="46289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7A80FBA-F50E-D300-0D07-33BA209332E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722"/>
          <a:stretch/>
        </p:blipFill>
        <p:spPr>
          <a:xfrm>
            <a:off x="7197037" y="2352706"/>
            <a:ext cx="3431356" cy="4628952"/>
          </a:xfrm>
          <a:prstGeom prst="rect">
            <a:avLst/>
          </a:prstGeom>
        </p:spPr>
      </p:pic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984FC7D7-184C-EB68-BD75-7B593DE7C89B}"/>
              </a:ext>
            </a:extLst>
          </p:cNvPr>
          <p:cNvSpPr/>
          <p:nvPr/>
        </p:nvSpPr>
        <p:spPr>
          <a:xfrm>
            <a:off x="10628393" y="2981515"/>
            <a:ext cx="1310688" cy="890398"/>
          </a:xfrm>
          <a:prstGeom prst="wedgeRoundRectCallout">
            <a:avLst>
              <a:gd name="adj1" fmla="val -83593"/>
              <a:gd name="adj2" fmla="val 24487"/>
              <a:gd name="adj3" fmla="val 16667"/>
            </a:avLst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More flexible</a:t>
            </a:r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C6E5C63E-56E6-01A1-A782-1FD39EEB4A23}"/>
              </a:ext>
            </a:extLst>
          </p:cNvPr>
          <p:cNvSpPr/>
          <p:nvPr/>
        </p:nvSpPr>
        <p:spPr>
          <a:xfrm>
            <a:off x="2759369" y="2864929"/>
            <a:ext cx="1310688" cy="890398"/>
          </a:xfrm>
          <a:prstGeom prst="wedgeRoundRectCallout">
            <a:avLst>
              <a:gd name="adj1" fmla="val 88639"/>
              <a:gd name="adj2" fmla="val 27696"/>
              <a:gd name="adj3" fmla="val 16667"/>
            </a:avLst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Less flexible</a:t>
            </a:r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BB213C3A-0AED-4ECF-7226-B99C000A5278}"/>
              </a:ext>
            </a:extLst>
          </p:cNvPr>
          <p:cNvSpPr/>
          <p:nvPr/>
        </p:nvSpPr>
        <p:spPr>
          <a:xfrm>
            <a:off x="10628393" y="4050529"/>
            <a:ext cx="1310688" cy="890398"/>
          </a:xfrm>
          <a:prstGeom prst="wedgeRoundRectCallout">
            <a:avLst>
              <a:gd name="adj1" fmla="val -73782"/>
              <a:gd name="adj2" fmla="val -23652"/>
              <a:gd name="adj3" fmla="val 16667"/>
            </a:avLst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High variance</a:t>
            </a:r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E0F54DD5-4E4D-4F86-FA88-A48F74ADDB79}"/>
              </a:ext>
            </a:extLst>
          </p:cNvPr>
          <p:cNvSpPr/>
          <p:nvPr/>
        </p:nvSpPr>
        <p:spPr>
          <a:xfrm>
            <a:off x="2682612" y="4046795"/>
            <a:ext cx="1310688" cy="890398"/>
          </a:xfrm>
          <a:prstGeom prst="wedgeRoundRectCallout">
            <a:avLst>
              <a:gd name="adj1" fmla="val 86459"/>
              <a:gd name="adj2" fmla="val 5231"/>
              <a:gd name="adj3" fmla="val 16667"/>
            </a:avLst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Low variance</a:t>
            </a:r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123B46E3-4C93-94DE-850B-8ED5BD322668}"/>
              </a:ext>
            </a:extLst>
          </p:cNvPr>
          <p:cNvSpPr/>
          <p:nvPr/>
        </p:nvSpPr>
        <p:spPr>
          <a:xfrm>
            <a:off x="10628393" y="5154045"/>
            <a:ext cx="1310688" cy="890398"/>
          </a:xfrm>
          <a:prstGeom prst="wedgeRoundRectCallout">
            <a:avLst>
              <a:gd name="adj1" fmla="val -73782"/>
              <a:gd name="adj2" fmla="val -23652"/>
              <a:gd name="adj3" fmla="val 16667"/>
            </a:avLst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Low bias</a:t>
            </a:r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FEF0A3CF-71B5-34FB-F019-5E4675F6CE41}"/>
              </a:ext>
            </a:extLst>
          </p:cNvPr>
          <p:cNvSpPr/>
          <p:nvPr/>
        </p:nvSpPr>
        <p:spPr>
          <a:xfrm>
            <a:off x="2759369" y="5153784"/>
            <a:ext cx="1310688" cy="890398"/>
          </a:xfrm>
          <a:prstGeom prst="wedgeRoundRectCallout">
            <a:avLst>
              <a:gd name="adj1" fmla="val 85369"/>
              <a:gd name="adj2" fmla="val -14024"/>
              <a:gd name="adj3" fmla="val 16667"/>
            </a:avLst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High bias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5104960-8EE4-1966-7904-F253D6DDA03A}"/>
              </a:ext>
            </a:extLst>
          </p:cNvPr>
          <p:cNvSpPr/>
          <p:nvPr/>
        </p:nvSpPr>
        <p:spPr>
          <a:xfrm>
            <a:off x="2285999" y="153429"/>
            <a:ext cx="9653081" cy="791792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i="1" dirty="0"/>
              <a:t>Practice: </a:t>
            </a:r>
            <a:r>
              <a:rPr lang="en-US" dirty="0"/>
              <a:t>Work with a small group. Sketch your own example of a more and less flexible regression.  </a:t>
            </a:r>
            <a:r>
              <a:rPr lang="en-US" b="1" i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812284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113" b="7790"/>
          <a:stretch/>
        </p:blipFill>
        <p:spPr>
          <a:xfrm>
            <a:off x="3048000" y="305942"/>
            <a:ext cx="9144000" cy="6236971"/>
          </a:xfr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99000">
                <a:schemeClr val="accent1">
                  <a:lumMod val="30000"/>
                  <a:lumOff val="70000"/>
                  <a:alpha val="0"/>
                </a:schemeClr>
              </a:gs>
            </a:gsLst>
            <a:lin ang="5400000" scaled="1"/>
            <a:tileRect/>
          </a:gradFill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example: advertising</a:t>
            </a:r>
          </a:p>
        </p:txBody>
      </p:sp>
    </p:spTree>
    <p:extLst>
      <p:ext uri="{BB962C8B-B14F-4D97-AF65-F5344CB8AC3E}">
        <p14:creationId xmlns:p14="http://schemas.microsoft.com/office/powerpoint/2010/main" val="42929121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Last year’s advertising budget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6438127" y="699815"/>
            <a:ext cx="2705101" cy="5458370"/>
            <a:chOff x="3113900" y="1171030"/>
            <a:chExt cx="2705101" cy="545837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14800" y="5486400"/>
              <a:ext cx="1206333" cy="1143000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 rot="16200000">
              <a:off x="2275210" y="3263837"/>
              <a:ext cx="195438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Sales (in 1000s of units sold)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962400" y="5181600"/>
              <a:ext cx="14061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Budget (in $1,000s)</a:t>
              </a:r>
            </a:p>
          </p:txBody>
        </p:sp>
        <p:pic>
          <p:nvPicPr>
            <p:cNvPr id="16" name="Content Placeholder 3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651" r="35412"/>
            <a:stretch/>
          </p:blipFill>
          <p:spPr>
            <a:xfrm>
              <a:off x="3113900" y="1171030"/>
              <a:ext cx="2705101" cy="4515939"/>
            </a:xfrm>
            <a:prstGeom prst="rect">
              <a:avLst/>
            </a:prstGeom>
          </p:spPr>
        </p:pic>
      </p:grpSp>
      <p:grpSp>
        <p:nvGrpSpPr>
          <p:cNvPr id="25" name="Group 24"/>
          <p:cNvGrpSpPr/>
          <p:nvPr/>
        </p:nvGrpSpPr>
        <p:grpSpPr>
          <a:xfrm>
            <a:off x="9371827" y="699815"/>
            <a:ext cx="2867799" cy="5458370"/>
            <a:chOff x="6047600" y="1171030"/>
            <a:chExt cx="2867799" cy="545837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5"/>
            <a:srcRect l="7691" t="7044" r="5330" b="7434"/>
            <a:stretch/>
          </p:blipFill>
          <p:spPr>
            <a:xfrm>
              <a:off x="6775018" y="5486400"/>
              <a:ext cx="1683182" cy="1143000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 rot="16200000">
              <a:off x="5208910" y="3263837"/>
              <a:ext cx="195438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Sales (in 1000s of units sold)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858000" y="5181600"/>
              <a:ext cx="14061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Budget (in $1,000s)</a:t>
              </a:r>
            </a:p>
          </p:txBody>
        </p:sp>
        <p:pic>
          <p:nvPicPr>
            <p:cNvPr id="20" name="Content Placeholder 3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202"/>
            <a:stretch/>
          </p:blipFill>
          <p:spPr>
            <a:xfrm>
              <a:off x="6047600" y="1171030"/>
              <a:ext cx="2867799" cy="4515939"/>
            </a:xfrm>
            <a:prstGeom prst="rect">
              <a:avLst/>
            </a:prstGeom>
          </p:spPr>
        </p:pic>
      </p:grpSp>
      <p:grpSp>
        <p:nvGrpSpPr>
          <p:cNvPr id="13" name="Group 12"/>
          <p:cNvGrpSpPr/>
          <p:nvPr/>
        </p:nvGrpSpPr>
        <p:grpSpPr>
          <a:xfrm>
            <a:off x="3495676" y="699815"/>
            <a:ext cx="2713850" cy="5458370"/>
            <a:chOff x="171450" y="1171030"/>
            <a:chExt cx="2713850" cy="545837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219200" y="5486400"/>
              <a:ext cx="1118760" cy="1143000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 rot="16200000">
              <a:off x="-658483" y="3263836"/>
              <a:ext cx="195438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Sales (in 1000s of units sold)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066800" y="5181600"/>
              <a:ext cx="14061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Budget (in $1,000s)</a:t>
              </a:r>
            </a:p>
          </p:txBody>
        </p:sp>
        <p:pic>
          <p:nvPicPr>
            <p:cNvPr id="23" name="Content Placeholder 3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8963"/>
            <a:stretch/>
          </p:blipFill>
          <p:spPr>
            <a:xfrm>
              <a:off x="171450" y="1171030"/>
              <a:ext cx="2713850" cy="45159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976442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task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3035301" y="2019300"/>
            <a:ext cx="3726273" cy="2819400"/>
            <a:chOff x="2514600" y="990600"/>
            <a:chExt cx="4330533" cy="3276600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14600" y="1371600"/>
              <a:ext cx="3458013" cy="259080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34000" y="990600"/>
              <a:ext cx="1118760" cy="114300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38800" y="2057400"/>
              <a:ext cx="1206333" cy="1143000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7691" t="7044" r="5330" b="7434"/>
            <a:stretch/>
          </p:blipFill>
          <p:spPr>
            <a:xfrm>
              <a:off x="5334000" y="3276600"/>
              <a:ext cx="1458758" cy="990600"/>
            </a:xfrm>
            <a:prstGeom prst="rect">
              <a:avLst/>
            </a:prstGeom>
          </p:spPr>
        </p:pic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74594" y="2221692"/>
            <a:ext cx="3617406" cy="241461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629400" y="2298700"/>
            <a:ext cx="2260600" cy="226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5424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 you might ask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Is there a </a:t>
            </a:r>
            <a:r>
              <a:rPr lang="en-US" b="1" dirty="0"/>
              <a:t>relationship</a:t>
            </a:r>
            <a:r>
              <a:rPr lang="en-US" dirty="0"/>
              <a:t> between budget and sales?</a:t>
            </a:r>
          </a:p>
        </p:txBody>
      </p:sp>
    </p:spTree>
    <p:extLst>
      <p:ext uri="{BB962C8B-B14F-4D97-AF65-F5344CB8AC3E}">
        <p14:creationId xmlns:p14="http://schemas.microsoft.com/office/powerpoint/2010/main" val="1877153663"/>
      </p:ext>
    </p:extLst>
  </p:cSld>
  <p:clrMapOvr>
    <a:masterClrMapping/>
  </p:clrMapOvr>
</p:sld>
</file>

<file path=ppt/theme/theme1.xml><?xml version="1.0" encoding="utf-8"?>
<a:theme xmlns:a="http://schemas.openxmlformats.org/drawingml/2006/main" name="Frame">
  <a:themeElements>
    <a:clrScheme name="Frame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18A1B607-7BAE-46D6-8090-545AC7BDD73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{44CAA6D2-73C3-084C-8F3A-B537DB3AE7AC}tf10001124</Template>
  <TotalTime>761</TotalTime>
  <Words>2088</Words>
  <Application>Microsoft Macintosh PowerPoint</Application>
  <PresentationFormat>Widescreen</PresentationFormat>
  <Paragraphs>344</Paragraphs>
  <Slides>42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9" baseType="lpstr">
      <vt:lpstr>Calibri</vt:lpstr>
      <vt:lpstr>Cambria Math</vt:lpstr>
      <vt:lpstr>Corbel</vt:lpstr>
      <vt:lpstr>Courier</vt:lpstr>
      <vt:lpstr>Courier New</vt:lpstr>
      <vt:lpstr>Wingdings 2</vt:lpstr>
      <vt:lpstr>Frame</vt:lpstr>
      <vt:lpstr>Introduction to Machine Learning – Linear Regression</vt:lpstr>
      <vt:lpstr>Reminder!</vt:lpstr>
      <vt:lpstr>Plan for Today</vt:lpstr>
      <vt:lpstr>Warm Up</vt:lpstr>
      <vt:lpstr>Warm Up</vt:lpstr>
      <vt:lpstr>Running example: advertising</vt:lpstr>
      <vt:lpstr>Last year’s advertising budget</vt:lpstr>
      <vt:lpstr>Your task</vt:lpstr>
      <vt:lpstr>Questions you might ask</vt:lpstr>
      <vt:lpstr>Questions you might ask</vt:lpstr>
      <vt:lpstr>Questions you might ask</vt:lpstr>
      <vt:lpstr>Questions you might ask</vt:lpstr>
      <vt:lpstr>Questions you might ask</vt:lpstr>
      <vt:lpstr>Questions you might ask</vt:lpstr>
      <vt:lpstr>Questions you might ask</vt:lpstr>
      <vt:lpstr>Questions you might ask</vt:lpstr>
      <vt:lpstr>Simple linear regression</vt:lpstr>
      <vt:lpstr>Simple linear regression</vt:lpstr>
      <vt:lpstr>Simple linear regression</vt:lpstr>
      <vt:lpstr>Def. residuals and RSS</vt:lpstr>
      <vt:lpstr>Minimizing RSS: least squares</vt:lpstr>
      <vt:lpstr>Advertising example</vt:lpstr>
      <vt:lpstr>How good is this estimate?</vt:lpstr>
      <vt:lpstr>Standard error</vt:lpstr>
      <vt:lpstr>Standard error of β ̂_1, β ̂_0</vt:lpstr>
      <vt:lpstr>Just one problem…</vt:lpstr>
      <vt:lpstr>Residual standard error</vt:lpstr>
      <vt:lpstr>Using SE for hypothesis testing</vt:lpstr>
      <vt:lpstr>Advertising example</vt:lpstr>
      <vt:lpstr>How good is this model?</vt:lpstr>
      <vt:lpstr>How good is this model?</vt:lpstr>
      <vt:lpstr>TV and sales</vt:lpstr>
      <vt:lpstr>Discussion</vt:lpstr>
      <vt:lpstr>Option 1: SLR for each predictor</vt:lpstr>
      <vt:lpstr>Option 2: extend the linear model</vt:lpstr>
      <vt:lpstr>Advertising example</vt:lpstr>
      <vt:lpstr>What happened to newspaper ads?</vt:lpstr>
      <vt:lpstr>Questions we ask in MLR</vt:lpstr>
      <vt:lpstr>Q1: is at least one predictor useful?</vt:lpstr>
      <vt:lpstr>Q2: do we need them all?</vt:lpstr>
      <vt:lpstr>Q3: How well does the model fit the data?</vt:lpstr>
      <vt:lpstr>Q4: How confident are we?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 for Everyone – Welcome!</dc:title>
  <dc:creator>Mosca, Ab</dc:creator>
  <cp:lastModifiedBy>Mosca, Ab E.</cp:lastModifiedBy>
  <cp:revision>28</cp:revision>
  <dcterms:created xsi:type="dcterms:W3CDTF">2023-08-03T18:49:17Z</dcterms:created>
  <dcterms:modified xsi:type="dcterms:W3CDTF">2024-01-25T15:40:51Z</dcterms:modified>
</cp:coreProperties>
</file>